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251_113EE888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2" r:id="rId2"/>
    <p:sldId id="589" r:id="rId3"/>
    <p:sldId id="617" r:id="rId4"/>
    <p:sldId id="630" r:id="rId5"/>
    <p:sldId id="668" r:id="rId6"/>
    <p:sldId id="660" r:id="rId7"/>
    <p:sldId id="659" r:id="rId8"/>
    <p:sldId id="623" r:id="rId9"/>
    <p:sldId id="663" r:id="rId10"/>
    <p:sldId id="664" r:id="rId11"/>
    <p:sldId id="626" r:id="rId12"/>
    <p:sldId id="631" r:id="rId13"/>
    <p:sldId id="620" r:id="rId14"/>
    <p:sldId id="666" r:id="rId15"/>
    <p:sldId id="667" r:id="rId16"/>
    <p:sldId id="632" r:id="rId17"/>
    <p:sldId id="612" r:id="rId18"/>
    <p:sldId id="628" r:id="rId19"/>
    <p:sldId id="613" r:id="rId20"/>
    <p:sldId id="645" r:id="rId21"/>
    <p:sldId id="593" r:id="rId22"/>
    <p:sldId id="605" r:id="rId23"/>
    <p:sldId id="638" r:id="rId24"/>
    <p:sldId id="606" r:id="rId25"/>
    <p:sldId id="639" r:id="rId26"/>
    <p:sldId id="640" r:id="rId27"/>
    <p:sldId id="636" r:id="rId28"/>
    <p:sldId id="644" r:id="rId29"/>
    <p:sldId id="643" r:id="rId30"/>
    <p:sldId id="642" r:id="rId31"/>
    <p:sldId id="670" r:id="rId32"/>
    <p:sldId id="280" r:id="rId33"/>
  </p:sldIdLst>
  <p:sldSz cx="12241213" cy="6840538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5">
          <p15:clr>
            <a:srgbClr val="A4A3A4"/>
          </p15:clr>
        </p15:guide>
        <p15:guide id="4" pos="385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B1A944-4C8C-AF1A-63AA-103DACF2EE72}" name="VAN DER MEE NATHALIE" initials="VN" userId="S::n.vandermee@chu-tours.fr::d0a48e55-6cdb-41c1-aab3-d6ffb07f64aa" providerId="AD"/>
  <p188:author id="{FEC0A29B-A007-A779-FE3A-DA82DB95A3F9}" name="SANTASOUK JEROME" initials="SJ" userId="S::j.santasouk@chu-tours.fr::047ccc5c-ef91-4650-bd93-13845cf24cac" providerId="AD"/>
  <p188:author id="{8EC981C9-5252-31F1-7823-AD1B14228996}" name="VAN DER MEE NATHALIE" initials="VN" userId="10032000d23bc3a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reginaud" initials="n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00"/>
    <a:srgbClr val="CC6600"/>
    <a:srgbClr val="F68D36"/>
    <a:srgbClr val="FF6600"/>
    <a:srgbClr val="CC66FF"/>
    <a:srgbClr val="33CC33"/>
    <a:srgbClr val="00B0F0"/>
    <a:srgbClr val="4F81BD"/>
    <a:srgbClr val="73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5B2E1-D6E9-F67D-20D5-473E419FD3F0}" v="243" dt="2023-04-03T18:33:18.013"/>
    <p1510:client id="{0E4CE772-B06A-2434-26C8-4370AA73B732}" v="234" dt="2023-03-28T14:10:52.685"/>
    <p1510:client id="{163B5B63-E963-32C4-C415-0230031AB924}" v="2245" dt="2023-04-04T19:10:35.736"/>
    <p1510:client id="{1C23C4F0-0323-8058-1D3E-5EFE6873468B}" v="1" dt="2023-03-29T07:35:46.653"/>
    <p1510:client id="{1E5511DE-07C5-B4CF-8CD3-7F3590E3B26C}" v="691" dt="2023-03-30T10:57:18.787"/>
    <p1510:client id="{222DE8B6-A8E4-4A49-98F1-318D7D487266}" v="15" dt="2023-03-23T17:18:28.540"/>
    <p1510:client id="{34C8A7B2-E2CC-29D8-E8FB-3EA46D1E86E8}" v="487" dt="2023-04-04T09:02:03.200"/>
    <p1510:client id="{3CBD14E7-12D1-9BB9-480D-755995D5F354}" v="1188" dt="2023-03-31T17:38:28.428"/>
    <p1510:client id="{42980ED0-F431-219F-417F-87B1E7A5E2D9}" v="2967" dt="2023-03-29T16:06:29.951"/>
    <p1510:client id="{475EF4DB-498A-6064-71AA-FCAF658F3F98}" v="381" dt="2023-04-06T11:47:57.075"/>
    <p1510:client id="{59695BA2-3FBA-2C05-0E07-E49F3C4186EA}" v="37" dt="2023-04-06T08:36:21.577"/>
    <p1510:client id="{5D878728-1A2D-333D-7378-6B917A1A819B}" v="2" dt="2023-04-05T10:01:30.410"/>
    <p1510:client id="{7297CA3C-4222-6669-3B4F-01D364266304}" v="252" dt="2023-04-04T16:04:42.368"/>
    <p1510:client id="{7A9F9F38-F03F-2C98-BB8C-CE328FB06150}" v="138" dt="2023-04-05T08:40:17.439"/>
    <p1510:client id="{7B4CF1A3-28B6-FD9E-4CF7-10B47FA02281}" v="4653" dt="2023-03-30T10:51:31.249"/>
    <p1510:client id="{7BA9DA16-6CAF-1CD1-4144-3556EAA9136E}" v="174" dt="2023-04-05T09:53:54.885"/>
    <p1510:client id="{7EBF2E13-4787-C77C-DD9F-5633649FAEC4}" v="508" dt="2023-03-30T15:56:20.211"/>
    <p1510:client id="{82D409F9-554D-3379-E46E-BBE169AE3CE8}" v="1109" dt="2023-03-29T11:50:10.259"/>
    <p1510:client id="{87B46F9A-8ED6-BB35-5870-ADCC3708EFE1}" v="713" dt="2023-03-27T15:57:16.141"/>
    <p1510:client id="{8BA8F3CE-DC96-586C-D73B-D2988E4C6011}" v="147" dt="2023-03-28T09:50:29.855"/>
    <p1510:client id="{92604FA8-6018-9278-E4C4-DD164E62819B}" v="197" dt="2023-04-05T15:10:56.055"/>
    <p1510:client id="{92755700-9EC8-2533-C0D6-597F36E60915}" v="4261" dt="2023-03-28T18:49:47.457"/>
    <p1510:client id="{96008D6C-AAD0-E513-8BDE-4019C71614E0}" v="202" dt="2023-04-06T10:11:14.508"/>
    <p1510:client id="{9C843C30-10B6-77F0-EE8A-9B36C5CC98D0}" v="740" dt="2023-03-28T09:12:21.991"/>
    <p1510:client id="{B06EEB60-C494-5FB3-EABD-94FB5BBE9487}" v="5" dt="2023-04-06T11:00:08.997"/>
    <p1510:client id="{B155816B-1FCD-D18C-1D36-F36F96A8FE32}" v="259" dt="2023-04-06T10:21:46.765"/>
    <p1510:client id="{B971272E-BA34-CAE6-4899-69B95763AF53}" v="1005" dt="2023-03-30T13:45:42.272"/>
    <p1510:client id="{CBDB6050-F39E-7722-E14B-5D89272C3240}" v="30" dt="2023-04-04T09:32:19.337"/>
    <p1510:client id="{CEB24122-71BF-7940-150A-629BC26687EC}" v="7" dt="2023-04-03T13:28:04.512"/>
    <p1510:client id="{D23DCA4F-31B5-B7FE-317F-BF3E940D789D}" v="1285" dt="2023-03-28T19:21:21.950"/>
    <p1510:client id="{DC436795-05CE-A342-0F61-EF1AAE80514B}" v="793" dt="2023-04-03T19:30:53.632"/>
    <p1510:client id="{F093049D-D6B6-3A18-EE8C-3151CE5BED1D}" v="408" dt="2023-04-05T14:45:05.114"/>
    <p1510:client id="{F99AD4C7-471F-83FF-0C58-AA77A8380956}" v="146" dt="2023-04-05T08:47:54.317"/>
    <p1510:client id="{FA27D362-B758-E31A-AF6B-353546BD5DE4}" v="14" dt="2023-03-28T12:53:03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06" y="306"/>
      </p:cViewPr>
      <p:guideLst>
        <p:guide orient="horz" pos="2160"/>
        <p:guide orient="horz" pos="2155"/>
        <p:guide pos="288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omments/modernComment_251_113EE8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3A4E2F-C6E3-4ABD-933E-CAFBE6649676}" authorId="{85B1A944-4C8C-AF1A-63AA-103DACF2EE72}" created="2023-03-28T19:21:03.153">
    <pc:sldMkLst xmlns:pc="http://schemas.microsoft.com/office/powerpoint/2013/main/command">
      <pc:docMk/>
      <pc:sldMk cId="289335432" sldId="593"/>
    </pc:sldMkLst>
    <p188:replyLst>
      <p188:reply id="{F0596763-2F76-4D89-9BD8-97B0ABE7FD2F}" authorId="{85B1A944-4C8C-AF1A-63AA-103DACF2EE72}" created="2023-03-28T19:21:21.950">
        <p188:txBody>
          <a:bodyPr/>
          <a:lstStyle/>
          <a:p>
            <a:r>
              <a:rPr lang="en-US"/>
              <a:t>les tests PCR avant hospi / chirurgie/etc...</a:t>
            </a:r>
          </a:p>
        </p188:txBody>
      </p188:reply>
    </p188:replyLst>
    <p188:txBody>
      <a:bodyPr/>
      <a:lstStyle/>
      <a:p>
        <a:r>
          <a:rPr lang="en-US"/>
          <a:t>répondre aux questions fréquentes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75B91-92C5-4269-A5E2-9A1437EE356E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CE6D-874B-4531-ADD4-08BB282CA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39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3D7B-25BC-4DBE-8FDD-399B2B2FABF2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4538"/>
            <a:ext cx="6661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A8137-195B-4B71-B5F1-0573C8AEF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91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>
                <a:cs typeface="Calibri"/>
              </a:rPr>
              <a:t>Bonjour à tous, </a:t>
            </a:r>
          </a:p>
          <a:p>
            <a:pPr algn="just"/>
            <a:r>
              <a:rPr lang="fr-FR">
                <a:cs typeface="Calibri"/>
              </a:rPr>
              <a:t>Bienvenues dans ce nouveau format d'actu régionale, qui regroupent aujourd'hui pour la 1ère fois la présentation de thématiques différentes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F547-5EC1-424D-9F51-C48A23CFE6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52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Des investigations sont recommandées autour des cas avec une description, notamment des derniers examens pratiqués dans les 7 j et une recherche des professionnels ayant pratiqué un acte invasif.</a:t>
            </a:r>
          </a:p>
          <a:p>
            <a:r>
              <a:rPr lang="fr-FR">
                <a:cs typeface="Calibri"/>
              </a:rPr>
              <a:t>Il faut aussi rechercher les infections chez les contacts proches (familles, voisins de chambre, collectivités). </a:t>
            </a:r>
          </a:p>
          <a:p>
            <a:r>
              <a:rPr lang="fr-FR">
                <a:cs typeface="Calibri"/>
              </a:rPr>
              <a:t>Il est nécessaire de rechercher les patients pris en charge à la même période que le cas, notamment les voisins de chambre et les patients qui sont sortis.</a:t>
            </a:r>
          </a:p>
          <a:p>
            <a:r>
              <a:rPr lang="fr-FR">
                <a:cs typeface="Calibri"/>
              </a:rPr>
              <a:t>En post opératoire, une recherche d'infection cutanées et d'angine est recommandée chez les personnels ayant eu des contacts potentiellement exposants, et une recherche de portage par 2 prélèvements de gorge.</a:t>
            </a:r>
          </a:p>
          <a:p>
            <a:r>
              <a:rPr lang="fr-FR">
                <a:cs typeface="Calibri"/>
              </a:rPr>
              <a:t>En cas d'infection post partum, il est également recommandé 2 prélèvements de gorge chez les professionnels ayant pratiqué l'accouchement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9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Quelques points sur la prise en charge des patients infectés.</a:t>
            </a:r>
          </a:p>
          <a:p>
            <a:r>
              <a:rPr lang="fr-FR">
                <a:cs typeface="Calibri"/>
              </a:rPr>
              <a:t>Ceux qui présentent des signes respiratoires sont mis en PCG et doivent porter un masque chirurgical (le professionnel également).</a:t>
            </a:r>
          </a:p>
          <a:p>
            <a:r>
              <a:rPr lang="fr-FR">
                <a:cs typeface="Calibri"/>
              </a:rPr>
              <a:t>Pour les formes cutanées, les PCC sont recommandées avec un port de gants et masque chirurgical, en particulier pour les soins de plaie.</a:t>
            </a:r>
          </a:p>
          <a:p>
            <a:r>
              <a:rPr lang="fr-FR">
                <a:cs typeface="Calibri"/>
              </a:rPr>
              <a:t>Pour les accouchements par voie basse, le port du masque chirurgical et de protection oculaire sont recommandés.</a:t>
            </a:r>
          </a:p>
          <a:p>
            <a:r>
              <a:rPr lang="fr-FR">
                <a:cs typeface="Calibri"/>
              </a:rPr>
              <a:t>Dans les 3 cas, l'hygiène des mains régulière est très importante.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8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Ensuite au niveau de la région Centre, Depuis 6 mois, nous avons eu l'information de 6 cas d'IISGA, majoritairement en établissement de santé dont 4 patients de 65 ans ou plus.</a:t>
            </a:r>
          </a:p>
          <a:p>
            <a:r>
              <a:rPr lang="fr-FR">
                <a:cs typeface="Calibri"/>
              </a:rPr>
              <a:t>On retrouve une forme pleuropulmonaire en réanimation pédiatrique, 1 endométrite, 1 ISO, et 3 formes cutanées sévères. Parmi les 3 formes cutanées, 2 ont été suivies du décès du patient.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70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Ensuite, le 2nd </a:t>
            </a:r>
            <a:r>
              <a:rPr lang="en-US" err="1">
                <a:cs typeface="Calibri"/>
              </a:rPr>
              <a:t>sujet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cette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actu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quelques</a:t>
            </a:r>
            <a:r>
              <a:rPr lang="en-US">
                <a:cs typeface="Calibri"/>
              </a:rPr>
              <a:t> points sur le Covid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A8137-195B-4B71-B5F1-0573C8AEF49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25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Au niveau de la région centre, l'ensemble des départements ont un risque considéré comme modéré au 24 Mars.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85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Suite aux recommandations du 7 février de la SF2H, les recommandations tiennent compte de la situation épidémiologique du département sur une semaine glissante.</a:t>
            </a:r>
          </a:p>
          <a:p>
            <a:r>
              <a:rPr lang="fr-FR">
                <a:cs typeface="Calibri"/>
              </a:rPr>
              <a:t>3 niveaux de risque sont fixés avec un risque modéré qui est associé à une incidence départementale allant de 11 à 200 cas/100 000 </a:t>
            </a:r>
            <a:r>
              <a:rPr lang="fr-FR" err="1">
                <a:cs typeface="Calibri"/>
              </a:rPr>
              <a:t>hb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73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Nous allons voir quelques recommandations associés au risque modéré. D'abord concernant le masque chirurgical </a:t>
            </a:r>
            <a:endParaRPr lang="en-US">
              <a:cs typeface="Calibri"/>
            </a:endParaRPr>
          </a:p>
          <a:p>
            <a:r>
              <a:rPr lang="fr-FR">
                <a:cs typeface="Calibri"/>
              </a:rPr>
              <a:t>pour le patient, le port est recommandé dès l'entrée en ES, en quittant sa chambre et dès qu'une personne y entre.</a:t>
            </a:r>
          </a:p>
          <a:p>
            <a:r>
              <a:rPr lang="fr-FR">
                <a:cs typeface="Calibri"/>
              </a:rPr>
              <a:t>Pour les professionnels, le masque </a:t>
            </a:r>
            <a:r>
              <a:rPr lang="fr-FR" err="1">
                <a:cs typeface="Calibri"/>
              </a:rPr>
              <a:t>chir</a:t>
            </a:r>
            <a:r>
              <a:rPr lang="fr-FR">
                <a:cs typeface="Calibri"/>
              </a:rPr>
              <a:t> est recommandé en situation de soins et face à un patient, lors d'un risque de projections </a:t>
            </a:r>
            <a:r>
              <a:rPr lang="fr-FR"/>
              <a:t>de liquides biologiques ou en présence de signes respiratoires</a:t>
            </a:r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Pour les visiteurs le masque est recommandé en continu en ES ; il n'est pas obligatoire dans la chambre d'un résident en EMS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85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Nous allons voir quelques recommandations associés au risque modéré. D'abord concernant le masque chirurgical </a:t>
            </a:r>
            <a:endParaRPr lang="en-US">
              <a:cs typeface="Calibri"/>
            </a:endParaRPr>
          </a:p>
          <a:p>
            <a:r>
              <a:rPr lang="fr-FR">
                <a:cs typeface="Calibri"/>
              </a:rPr>
              <a:t>pour le patient, le port est recommandé dès l'entrée en ES, en quittant sa chambre et dès qu'une personne y entre.</a:t>
            </a:r>
          </a:p>
          <a:p>
            <a:r>
              <a:rPr lang="fr-FR">
                <a:cs typeface="Calibri"/>
              </a:rPr>
              <a:t>Pour les professionnels, le masque </a:t>
            </a:r>
            <a:r>
              <a:rPr lang="fr-FR" err="1">
                <a:cs typeface="Calibri"/>
              </a:rPr>
              <a:t>chir</a:t>
            </a:r>
            <a:r>
              <a:rPr lang="fr-FR">
                <a:cs typeface="Calibri"/>
              </a:rPr>
              <a:t> est recommandé en situation de soins et face à un patient, lors d'un risque de projections </a:t>
            </a:r>
            <a:r>
              <a:rPr lang="fr-FR"/>
              <a:t>de liquides biologiques ou en présence de signes respiratoires</a:t>
            </a:r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Pour les visiteurs le masque est recommandé en continu en ES ; il n'est pas obligatoire dans la chambre d'un résident en EMS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Nous allons voir quelques recommandations associés au risque modéré. D'abord concernant le masque chirurgical </a:t>
            </a:r>
            <a:endParaRPr lang="en-US">
              <a:cs typeface="Calibri"/>
            </a:endParaRPr>
          </a:p>
          <a:p>
            <a:r>
              <a:rPr lang="fr-FR">
                <a:cs typeface="Calibri"/>
              </a:rPr>
              <a:t>pour le patient, le port est recommandé dès l'entrée en ES, en quittant sa chambre et dès qu'une personne y entre.</a:t>
            </a:r>
          </a:p>
          <a:p>
            <a:r>
              <a:rPr lang="fr-FR">
                <a:cs typeface="Calibri"/>
              </a:rPr>
              <a:t>Pour les professionnels, le masque </a:t>
            </a:r>
            <a:r>
              <a:rPr lang="fr-FR" err="1">
                <a:cs typeface="Calibri"/>
              </a:rPr>
              <a:t>chir</a:t>
            </a:r>
            <a:r>
              <a:rPr lang="fr-FR">
                <a:cs typeface="Calibri"/>
              </a:rPr>
              <a:t> est recommandé en situation de soins et face à un patient, lors d'un risque de projections </a:t>
            </a:r>
            <a:r>
              <a:rPr lang="fr-FR"/>
              <a:t>de liquides biologiques ou en présence de signes respiratoires</a:t>
            </a:r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Pour les visiteurs le masque est recommandé en continu en ES ; il n'est pas obligatoire dans la chambre d'un résident en EMS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30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Le masque FFP2 peut être</a:t>
            </a:r>
            <a:r>
              <a:rPr lang="fr-FR"/>
              <a:t> indiqué chez les professionnels à risque de forme grave, sur indication du service de santé au travail.</a:t>
            </a:r>
            <a:endParaRPr lang="en-US"/>
          </a:p>
          <a:p>
            <a:r>
              <a:rPr lang="fr-FR"/>
              <a:t>Il est également recommandé quel que soit le niveau de risque de transmission et l'incidence départementale, en</a:t>
            </a:r>
            <a:r>
              <a:rPr lang="fr-FR">
                <a:cs typeface="Calibri"/>
              </a:rPr>
              <a:t> cas de </a:t>
            </a:r>
            <a:r>
              <a:rPr lang="fr-FR"/>
              <a:t>procédure générant un aérosol, cela reste dans le cadre des PS</a:t>
            </a:r>
            <a:endParaRPr lang="en-US">
              <a:cs typeface="Calibri"/>
            </a:endParaRP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Nous vous proposons aujourd'hui une présentation de 2 sujets : </a:t>
            </a:r>
          </a:p>
          <a:p>
            <a:r>
              <a:rPr lang="fr-FR">
                <a:cs typeface="Calibri"/>
              </a:rPr>
              <a:t>Le S. pyogenes ou SGA et un point sur le Covid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F547-5EC1-424D-9F51-C48A23CFE6B3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0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Le masque FFP2 peut être</a:t>
            </a:r>
            <a:r>
              <a:rPr lang="fr-FR"/>
              <a:t> indiqué chez les professionnels à risque de forme grave, sur indication du service de santé au travail.</a:t>
            </a:r>
            <a:endParaRPr lang="en-US"/>
          </a:p>
          <a:p>
            <a:r>
              <a:rPr lang="fr-FR"/>
              <a:t>Il est également recommandé quel que soit le niveau de risque de transmission et l'incidence départementale, en</a:t>
            </a:r>
            <a:r>
              <a:rPr lang="fr-FR">
                <a:cs typeface="Calibri"/>
              </a:rPr>
              <a:t> cas de </a:t>
            </a:r>
            <a:r>
              <a:rPr lang="fr-FR"/>
              <a:t>procédure générant un aérosol, cela reste dans le cadre des PS</a:t>
            </a:r>
            <a:endParaRPr lang="en-US">
              <a:cs typeface="Calibri"/>
            </a:endParaRP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01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Le masque FFP2 peut être</a:t>
            </a:r>
            <a:r>
              <a:rPr lang="fr-FR"/>
              <a:t> indiqué chez les professionnels à risque de forme grave, sur indication du service de santé au travail.</a:t>
            </a:r>
            <a:endParaRPr lang="en-US"/>
          </a:p>
          <a:p>
            <a:r>
              <a:rPr lang="fr-FR"/>
              <a:t>Il est également recommandé quel que soit le niveau de risque de transmission et l'incidence départementale, en</a:t>
            </a:r>
            <a:r>
              <a:rPr lang="fr-FR">
                <a:cs typeface="Calibri"/>
              </a:rPr>
              <a:t> cas de </a:t>
            </a:r>
            <a:r>
              <a:rPr lang="fr-FR"/>
              <a:t>procédure générant un aérosol, cela reste dans le cadre des PS</a:t>
            </a:r>
            <a:endParaRPr lang="en-US">
              <a:cs typeface="Calibri"/>
            </a:endParaRP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0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Le masque FFP2 peut être</a:t>
            </a:r>
            <a:r>
              <a:rPr lang="fr-FR"/>
              <a:t> indiqué chez les professionnels à risque de forme grave, sur indication du service de santé au travail.</a:t>
            </a:r>
            <a:endParaRPr lang="en-US"/>
          </a:p>
          <a:p>
            <a:r>
              <a:rPr lang="fr-FR"/>
              <a:t>Il est également recommandé quel que soit le niveau de risque de transmission et l'incidence départementale, en</a:t>
            </a:r>
            <a:r>
              <a:rPr lang="fr-FR">
                <a:cs typeface="Calibri"/>
              </a:rPr>
              <a:t> cas de </a:t>
            </a:r>
            <a:r>
              <a:rPr lang="fr-FR"/>
              <a:t>procédure générant un aérosol, cela reste dans le cadre des PS</a:t>
            </a:r>
            <a:endParaRPr lang="en-US">
              <a:cs typeface="Calibri"/>
            </a:endParaRP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06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Le masque FFP2 peut être</a:t>
            </a:r>
            <a:r>
              <a:rPr lang="fr-FR"/>
              <a:t> indiqué chez les professionnels à risque de forme grave, sur indication du service de santé au travail.</a:t>
            </a:r>
            <a:endParaRPr lang="en-US"/>
          </a:p>
          <a:p>
            <a:r>
              <a:rPr lang="fr-FR"/>
              <a:t>Il est également recommandé quel que soit le niveau de risque de transmission et l'incidence départementale, en</a:t>
            </a:r>
            <a:r>
              <a:rPr lang="fr-FR">
                <a:cs typeface="Calibri"/>
              </a:rPr>
              <a:t> cas de </a:t>
            </a:r>
            <a:r>
              <a:rPr lang="fr-FR"/>
              <a:t>procédure générant un aérosol, cela reste dans le cadre des PS</a:t>
            </a:r>
            <a:endParaRPr lang="en-US">
              <a:cs typeface="Calibri"/>
            </a:endParaRP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6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Notre première actu </a:t>
            </a:r>
            <a:r>
              <a:rPr lang="fr-FR" err="1">
                <a:cs typeface="Calibri"/>
              </a:rPr>
              <a:t>CPias</a:t>
            </a:r>
            <a:r>
              <a:rPr lang="fr-FR">
                <a:cs typeface="Calibri"/>
              </a:rPr>
              <a:t> est maintenant terminée. Nous vous remercions de votre attention et de votre participation.</a:t>
            </a:r>
            <a:endParaRPr lang="fr-FR"/>
          </a:p>
          <a:p>
            <a:r>
              <a:rPr lang="fr-FR"/>
              <a:t>Nous ne prévoyons pas de prochaine date mais possibilité de refaire une visioconférence en fonction de l’actualité.</a:t>
            </a:r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Nous restons disponibles pour échanger et pour les questions.</a:t>
            </a: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F547-5EC1-424D-9F51-C48A23CFE6B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5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Tout </a:t>
            </a:r>
            <a:r>
              <a:rPr lang="en-US" err="1">
                <a:cs typeface="Calibri"/>
              </a:rPr>
              <a:t>d'abord</a:t>
            </a:r>
            <a:r>
              <a:rPr lang="en-US">
                <a:cs typeface="Calibri"/>
              </a:rPr>
              <a:t> le S pyogenes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A8137-195B-4B71-B5F1-0573C8AEF4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0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13% de clusters sur le 4 </a:t>
            </a:r>
            <a:r>
              <a:rPr lang="en-US" err="1">
                <a:cs typeface="Calibri"/>
              </a:rPr>
              <a:t>mois</a:t>
            </a:r>
            <a:r>
              <a:rPr lang="en-US">
                <a:cs typeface="Calibri"/>
              </a:rPr>
              <a:t>, sur les </a:t>
            </a:r>
            <a:r>
              <a:rPr lang="en-US" err="1">
                <a:cs typeface="Calibri"/>
              </a:rPr>
              <a:t>signalements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d'IAS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A8137-195B-4B71-B5F1-0573C8AEF49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74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Quelques éléments de contexte sur le sujet au niveau national,</a:t>
            </a:r>
          </a:p>
          <a:p>
            <a:r>
              <a:rPr lang="fr-FR">
                <a:cs typeface="Calibri"/>
              </a:rPr>
              <a:t>Le S pyogenes a fait l'objet d'une alerte nationale en Décembre dernier suite à une recrudescence des infections invasives à SGA. Cette </a:t>
            </a:r>
            <a:r>
              <a:rPr lang="fr-FR"/>
              <a:t>recrudescence se voit également à l'échelle européenne</a:t>
            </a:r>
            <a:endParaRPr lang="en-US" err="1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1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Ensuite au niveau de la région Centre, Depuis 6 mois, nous avons eu l'information de 9 cas d'IISGA, majoritairement en établissement de santé dont 4 patients de 65 ans ou plus.</a:t>
            </a:r>
          </a:p>
          <a:p>
            <a:r>
              <a:rPr lang="fr-FR">
                <a:cs typeface="Calibri"/>
              </a:rPr>
              <a:t>On retrouve une forme pleuropulmonaire en réanimation pédiatrique, 1 endométrite, 1 ISO, et 3 formes cutanées sévères. Parmi les 3 formes cutanées, 2 ont été suivies du décès du patient. </a:t>
            </a:r>
          </a:p>
          <a:p>
            <a:r>
              <a:rPr lang="fr-FR">
                <a:cs typeface="Calibri"/>
              </a:rPr>
              <a:t>Il y a également 3 cas pédiatriques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Ensuite au niveau de la région Centre, Depuis 6 mois, nous avons eu l'information de 9 cas d'IISGA, majoritairement en établissement de santé dont 4 patients de 65 ans ou plus.</a:t>
            </a:r>
          </a:p>
          <a:p>
            <a:r>
              <a:rPr lang="fr-FR">
                <a:cs typeface="Calibri"/>
              </a:rPr>
              <a:t>On retrouve une forme pleuropulmonaire en réanimation pédiatrique, 1 endométrite, 1 ISO, et 3 formes cutanées sévères. Parmi les 3 formes cutanées, 2 ont été suivies du décès du patient. </a:t>
            </a:r>
          </a:p>
          <a:p>
            <a:r>
              <a:rPr lang="fr-FR">
                <a:cs typeface="Calibri"/>
              </a:rPr>
              <a:t>Il y a également 3 cas pédiatriques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2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Ensuite au niveau de la région Centre, Depuis 6 mois, nous avons eu l'information de 9 cas d'IISGA, majoritairement en établissement de santé dont 4 patients de 65 ans ou plus.</a:t>
            </a:r>
          </a:p>
          <a:p>
            <a:r>
              <a:rPr lang="fr-FR">
                <a:cs typeface="Calibri"/>
              </a:rPr>
              <a:t>On retrouve une forme pleuropulmonaire en réanimation pédiatrique, 1 endométrite, 1 ISO, et 3 formes cutanées sévères. Parmi les 3 formes cutanées, 2 ont été suivies du décès du patient. </a:t>
            </a:r>
          </a:p>
          <a:p>
            <a:r>
              <a:rPr lang="fr-FR">
                <a:cs typeface="Calibri"/>
              </a:rPr>
              <a:t>Il y a également 3 cas pédiatriques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61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Au niveau de la conduite à tenir en cas d'IISGA, le diagnostic est important et peut se faire via un test rapide ou une mise en culture.</a:t>
            </a:r>
          </a:p>
          <a:p>
            <a:r>
              <a:rPr lang="fr-FR">
                <a:cs typeface="Calibri"/>
              </a:rPr>
              <a:t>Le diagnostic d'IISGA doit conduire à une antibiothérapie adaptée. Les souches doivent être envoyées au CNR.</a:t>
            </a:r>
          </a:p>
          <a:p>
            <a:r>
              <a:rPr lang="fr-FR">
                <a:cs typeface="Calibri"/>
              </a:rPr>
              <a:t>Il est recommandé de mettre en place une surveillance clinique pendant 30j des patients contacts des 7 derniers jours avant l'infection et jusqu'à 24h après le début de l'antibiothérapie chez le patient atteint.</a:t>
            </a:r>
          </a:p>
          <a:p>
            <a:r>
              <a:rPr lang="fr-FR">
                <a:cs typeface="Calibri"/>
              </a:rPr>
              <a:t>En présence de facteurs de risque d'IISGA : antibioprophylaxie dans les 7 j suivant le dernier contact</a:t>
            </a:r>
          </a:p>
          <a:p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Il faut aussi signaler sur </a:t>
            </a:r>
            <a:r>
              <a:rPr lang="fr-FR" err="1">
                <a:cs typeface="Calibri"/>
              </a:rPr>
              <a:t>esin</a:t>
            </a:r>
            <a:r>
              <a:rPr lang="fr-FR">
                <a:cs typeface="Calibri"/>
              </a:rPr>
              <a:t> ou sur le portail des EI sanitaires.</a:t>
            </a: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8137-195B-4B71-B5F1-0573C8AEF494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8091" y="2125001"/>
            <a:ext cx="10405031" cy="146628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49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0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9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74879" y="273939"/>
            <a:ext cx="2754273" cy="583662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2060" y="273939"/>
            <a:ext cx="8058799" cy="583662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6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6972" y="4395679"/>
            <a:ext cx="10405031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6972" y="2899312"/>
            <a:ext cx="10405031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77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2061" y="1596126"/>
            <a:ext cx="540653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2616" y="1596126"/>
            <a:ext cx="540653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34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60" y="1531204"/>
            <a:ext cx="540866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2060" y="2169337"/>
            <a:ext cx="540866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18367" y="1531204"/>
            <a:ext cx="541078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18367" y="2169337"/>
            <a:ext cx="541078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2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29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061" y="272355"/>
            <a:ext cx="4027275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5974" y="272355"/>
            <a:ext cx="684317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2061" y="1431446"/>
            <a:ext cx="4027275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9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9363" y="4788377"/>
            <a:ext cx="7344728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99363" y="611215"/>
            <a:ext cx="734472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9363" y="5353671"/>
            <a:ext cx="7344728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60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61" y="1596126"/>
            <a:ext cx="11017092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12061" y="6340166"/>
            <a:ext cx="285628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09A9-2259-47BB-A190-09AD732F71D7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029D-B514-4734-98CF-F0B23E4F7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50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sin.santepubliquefrance.fr/appli_esi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gnalement.social-sante.gouv.fr/psig_ihm_utilisateurs/index.html#/accuei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alement.social-sante.gouv.fr/psig_ihm_utilisateurs/index.html#/accue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esin.santepubliquefrance.fr/appli_esi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251_113EE8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amcraig.com/tag/covid-1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ired.it/scienza/medicina/2020/05/07/coronavirus-test-saliv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ired.it/scienza/medicina/2020/05/07/coronavirus-test-saliva/" TargetMode="Externa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ired.it/scienza/medicina/2020/05/07/coronavirus-test-saliv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ias-centre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6755" y="1116013"/>
            <a:ext cx="11759222" cy="1466282"/>
          </a:xfrm>
        </p:spPr>
        <p:txBody>
          <a:bodyPr/>
          <a:lstStyle/>
          <a:p>
            <a:r>
              <a:rPr lang="fr-FR" b="1">
                <a:solidFill>
                  <a:srgbClr val="002060"/>
                </a:solidFill>
              </a:rPr>
              <a:t>Actualités </a:t>
            </a:r>
            <a:r>
              <a:rPr lang="fr-FR" b="1" err="1">
                <a:solidFill>
                  <a:srgbClr val="002060"/>
                </a:solidFill>
              </a:rPr>
              <a:t>CPias</a:t>
            </a:r>
            <a:endParaRPr lang="fr-FR" b="1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44491" y="5253368"/>
            <a:ext cx="8568849" cy="6207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41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Web conférence du 06/04/2023</a:t>
            </a:r>
          </a:p>
        </p:txBody>
      </p:sp>
      <p:sp>
        <p:nvSpPr>
          <p:cNvPr id="4" name="AutoShape 2" descr="Coronavirus Corona Virus Covid-19 - Image gratuite sur Pixabay"/>
          <p:cNvSpPr>
            <a:spLocks noChangeAspect="1" noChangeArrowheads="1"/>
          </p:cNvSpPr>
          <p:nvPr/>
        </p:nvSpPr>
        <p:spPr bwMode="auto">
          <a:xfrm>
            <a:off x="208271" y="-722056"/>
            <a:ext cx="4054902" cy="15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85" y="2576860"/>
            <a:ext cx="2340000" cy="20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r="4390" b="2488"/>
          <a:stretch/>
        </p:blipFill>
        <p:spPr bwMode="auto">
          <a:xfrm>
            <a:off x="6218087" y="2575304"/>
            <a:ext cx="2082475" cy="198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="" xmlns:a16="http://schemas.microsoft.com/office/drawing/2014/main" id="{86A5D639-7F84-472F-6EA2-93DC0FC4B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5" r="214"/>
          <a:stretch/>
        </p:blipFill>
        <p:spPr>
          <a:xfrm>
            <a:off x="7037319" y="748581"/>
            <a:ext cx="4409739" cy="29655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ADA5648-2F56-C05F-F960-6083C5CDD950}"/>
              </a:ext>
            </a:extLst>
          </p:cNvPr>
          <p:cNvSpPr txBox="1">
            <a:spLocks/>
          </p:cNvSpPr>
          <p:nvPr/>
        </p:nvSpPr>
        <p:spPr>
          <a:xfrm>
            <a:off x="-2972" y="-904"/>
            <a:ext cx="12247583" cy="89132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FF"/>
                </a:solidFill>
                <a:cs typeface="Calibri"/>
              </a:rPr>
              <a:t>Incidence des infections invasives à </a:t>
            </a:r>
            <a:r>
              <a:rPr lang="en-US" b="1" i="1">
                <a:solidFill>
                  <a:srgbClr val="FFFFFF"/>
                </a:solidFill>
                <a:cs typeface="Calibri"/>
              </a:rPr>
              <a:t>S. pyogenes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85091D36-5CC3-1178-3790-211D8F558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83" y="1145298"/>
            <a:ext cx="4325518" cy="10550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CC43CFC5-41F3-596B-DCB2-4C0D4DE7E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5" r="-215"/>
          <a:stretch/>
        </p:blipFill>
        <p:spPr>
          <a:xfrm>
            <a:off x="7040878" y="3710435"/>
            <a:ext cx="4429050" cy="30426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="" xmlns:a16="http://schemas.microsoft.com/office/drawing/2014/main" id="{91DF9C52-2716-6ED0-EA16-D05A8B36D5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9" r="214"/>
          <a:stretch/>
        </p:blipFill>
        <p:spPr>
          <a:xfrm>
            <a:off x="453822" y="2454111"/>
            <a:ext cx="5982526" cy="37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46301" y="842903"/>
            <a:ext cx="1166775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/>
              <a:t>Alerte nationale de décembre 2022 d</a:t>
            </a:r>
            <a:r>
              <a:rPr lang="fr-FR" sz="2000"/>
              <a:t>ans un contexte de recrudescence d’infections invasives à </a:t>
            </a:r>
            <a:r>
              <a:rPr lang="fr-FR" sz="2000" i="1"/>
              <a:t>S. pyogenes depuis 20 ans. </a:t>
            </a:r>
            <a:r>
              <a:rPr lang="fr-FR" sz="2000"/>
              <a:t>En 15 jours : </a:t>
            </a:r>
            <a:r>
              <a:rPr lang="fr-FR" sz="2000" b="1"/>
              <a:t>8 enfants en réanimation dont 2 décédés, et 3 cas adultes dont 1 est décédé.</a:t>
            </a:r>
            <a:endParaRPr lang="fr-FR" sz="20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>
                <a:ea typeface="+mn-lt"/>
                <a:cs typeface="+mn-lt"/>
              </a:rPr>
              <a:t>Investigations épidémiologiques</a:t>
            </a:r>
            <a:r>
              <a:rPr lang="fr-FR" sz="2000">
                <a:ea typeface="+mn-lt"/>
                <a:cs typeface="+mn-lt"/>
              </a:rPr>
              <a:t> </a:t>
            </a:r>
            <a:r>
              <a:rPr lang="fr-FR" sz="2000" b="1">
                <a:ea typeface="+mn-lt"/>
                <a:cs typeface="+mn-lt"/>
              </a:rPr>
              <a:t>des cas</a:t>
            </a:r>
            <a:r>
              <a:rPr lang="fr-FR" sz="2000">
                <a:ea typeface="+mn-lt"/>
                <a:cs typeface="+mn-lt"/>
              </a:rPr>
              <a:t> réalisées par l'agence Santé Publique France en lien avec le CNR des streptocoques qui caractérise les souches; diversité génétique des souches de </a:t>
            </a:r>
            <a:r>
              <a:rPr lang="fr-FR" sz="2000" i="1">
                <a:ea typeface="+mn-lt"/>
                <a:cs typeface="+mn-lt"/>
              </a:rPr>
              <a:t>S. pyogenes</a:t>
            </a:r>
            <a:r>
              <a:rPr lang="fr-FR" sz="2000">
                <a:ea typeface="+mn-lt"/>
                <a:cs typeface="+mn-lt"/>
              </a:rPr>
              <a:t>.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>
              <a:cs typeface="Calibri"/>
            </a:endParaRP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5927486"/>
            <a:ext cx="12240934" cy="9130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/>
              <a:t>DGS-Urgent n°2022_83. Recrudescence d’infections invasives à STREPTOCOQUE A. 6 Décembre 2022</a:t>
            </a:r>
            <a:endParaRPr lang="fr-FR" sz="2000" b="1">
              <a:cs typeface="Calibri"/>
            </a:endParaRPr>
          </a:p>
          <a:p>
            <a:pPr algn="ctr"/>
            <a:r>
              <a:rPr lang="fr-FR" sz="2000" b="1">
                <a:ea typeface="+mn-lt"/>
                <a:cs typeface="+mn-lt"/>
              </a:rPr>
              <a:t>SPF. Situation des infections invasives à Streptocoque A en France au 29 Janvier 2023.</a:t>
            </a:r>
            <a:endParaRPr lang="fr-FR" sz="2000">
              <a:ea typeface="+mn-lt"/>
              <a:cs typeface="+mn-lt"/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-18949" y="9473"/>
            <a:ext cx="12260162" cy="80621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chemeClr val="bg1"/>
                </a:solidFill>
              </a:rPr>
              <a:t>Contexte</a:t>
            </a:r>
            <a:r>
              <a:rPr lang="fr-FR" sz="3200" b="1"/>
              <a:t> </a:t>
            </a:r>
            <a:r>
              <a:rPr lang="fr-FR" sz="3200" b="1">
                <a:solidFill>
                  <a:schemeClr val="bg1"/>
                </a:solidFill>
              </a:rPr>
              <a:t>national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3A7F7552-3222-2391-BE9D-9E796C0C2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853" y="3123260"/>
            <a:ext cx="3410407" cy="2575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8994A75-C2F2-3397-5D33-AFD1BD08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44" y="3171020"/>
            <a:ext cx="3471516" cy="25372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283C4BE-60A8-2E29-852E-43C5C222B5FD}"/>
              </a:ext>
            </a:extLst>
          </p:cNvPr>
          <p:cNvSpPr txBox="1"/>
          <p:nvPr/>
        </p:nvSpPr>
        <p:spPr>
          <a:xfrm>
            <a:off x="2375945" y="2805755"/>
            <a:ext cx="1453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/>
              <a:t>Chez </a:t>
            </a:r>
            <a:r>
              <a:rPr lang="en-US" u="sng" err="1"/>
              <a:t>l’adulte</a:t>
            </a:r>
            <a:endParaRPr lang="en-US" u="sng" err="1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CC247E2-176F-4654-3161-1E8C97A2EB3F}"/>
              </a:ext>
            </a:extLst>
          </p:cNvPr>
          <p:cNvSpPr txBox="1"/>
          <p:nvPr/>
        </p:nvSpPr>
        <p:spPr>
          <a:xfrm>
            <a:off x="7895660" y="2754363"/>
            <a:ext cx="23165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/>
              <a:t>Chez </a:t>
            </a:r>
            <a:r>
              <a:rPr lang="en-US" u="sng" err="1"/>
              <a:t>l’enfant</a:t>
            </a:r>
            <a:r>
              <a:rPr lang="en-US" u="sng"/>
              <a:t> (&lt;18 </a:t>
            </a:r>
            <a:r>
              <a:rPr lang="en-US" u="sng" err="1"/>
              <a:t>ans</a:t>
            </a:r>
            <a:r>
              <a:rPr lang="en-US" u="sng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4E55EF-7115-8810-6978-E9D7724D63C2}"/>
              </a:ext>
            </a:extLst>
          </p:cNvPr>
          <p:cNvSpPr txBox="1"/>
          <p:nvPr/>
        </p:nvSpPr>
        <p:spPr>
          <a:xfrm>
            <a:off x="-17412" y="2437364"/>
            <a:ext cx="121962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Deux </a:t>
            </a:r>
            <a:r>
              <a:rPr lang="en-US" err="1">
                <a:ea typeface="+mn-lt"/>
                <a:cs typeface="+mn-lt"/>
              </a:rPr>
              <a:t>génotypes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majoritaires</a:t>
            </a:r>
            <a:r>
              <a:rPr lang="en-US">
                <a:ea typeface="+mn-lt"/>
                <a:cs typeface="+mn-lt"/>
              </a:rPr>
              <a:t> : </a:t>
            </a:r>
            <a:r>
              <a:rPr lang="en-US" err="1">
                <a:ea typeface="+mn-lt"/>
                <a:cs typeface="+mn-lt"/>
              </a:rPr>
              <a:t>emm</a:t>
            </a:r>
            <a:r>
              <a:rPr lang="en-US">
                <a:ea typeface="+mn-lt"/>
                <a:cs typeface="+mn-lt"/>
              </a:rPr>
              <a:t> 1 et emm12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6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8BD40E-8934-C6E3-ACB1-4C5C2EBCE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4" y="3222"/>
            <a:ext cx="12243107" cy="983087"/>
          </a:xfrm>
          <a:solidFill>
            <a:srgbClr val="00B0F0"/>
          </a:solidFill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cs typeface="Calibri"/>
              </a:rPr>
              <a:t>La transmission inter-</a:t>
            </a:r>
            <a:r>
              <a:rPr lang="en-US" b="1" err="1">
                <a:solidFill>
                  <a:srgbClr val="FFFFFF"/>
                </a:solidFill>
                <a:cs typeface="Calibri"/>
              </a:rPr>
              <a:t>humaine</a:t>
            </a:r>
            <a:endParaRPr lang="en-US" b="1" err="1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E928D4-2DC3-F98F-87A7-DDEABD3FE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38" y="1385016"/>
            <a:ext cx="4085477" cy="4959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US" sz="2400" b="1" err="1">
                <a:solidFill>
                  <a:srgbClr val="002060"/>
                </a:solidFill>
                <a:ea typeface="+mn-lt"/>
                <a:cs typeface="+mn-lt"/>
              </a:rPr>
              <a:t>Réservoirs</a:t>
            </a:r>
            <a:r>
              <a:rPr lang="en-US" sz="2400" b="1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002060"/>
                </a:solidFill>
                <a:ea typeface="+mn-lt"/>
                <a:cs typeface="+mn-lt"/>
              </a:rPr>
              <a:t>naturels</a:t>
            </a:r>
            <a:r>
              <a:rPr lang="en-US" sz="240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600">
              <a:solidFill>
                <a:srgbClr val="002060"/>
              </a:solidFill>
              <a:cs typeface="Calibri"/>
            </a:endParaRPr>
          </a:p>
          <a:p>
            <a:pPr marL="800100" lvl="1" indent="-342900" algn="l">
              <a:buChar char="•"/>
            </a:pP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la </a:t>
            </a:r>
            <a:r>
              <a:rPr lang="en-US" sz="2000" err="1">
                <a:solidFill>
                  <a:srgbClr val="002060"/>
                </a:solidFill>
                <a:ea typeface="+mn-lt"/>
                <a:cs typeface="+mn-lt"/>
              </a:rPr>
              <a:t>muqueuse</a:t>
            </a: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060"/>
                </a:solidFill>
                <a:ea typeface="+mn-lt"/>
                <a:cs typeface="+mn-lt"/>
              </a:rPr>
              <a:t>pharyngée</a:t>
            </a:r>
            <a:endParaRPr lang="en-US" sz="2000">
              <a:solidFill>
                <a:srgbClr val="002060"/>
              </a:solidFill>
              <a:ea typeface="+mn-lt"/>
              <a:cs typeface="+mn-lt"/>
            </a:endParaRPr>
          </a:p>
          <a:p>
            <a:pPr marL="800100" lvl="1" indent="-342900" algn="l">
              <a:buChar char="•"/>
            </a:pP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la </a:t>
            </a:r>
            <a:r>
              <a:rPr lang="en-US" sz="2000" err="1">
                <a:solidFill>
                  <a:srgbClr val="002060"/>
                </a:solidFill>
                <a:ea typeface="+mn-lt"/>
                <a:cs typeface="+mn-lt"/>
              </a:rPr>
              <a:t>peau</a:t>
            </a: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/>
          </a:p>
          <a:p>
            <a:pPr marL="342900" indent="-342900" algn="l">
              <a:buChar char="•"/>
            </a:pPr>
            <a:r>
              <a:rPr lang="en-US" sz="2400" b="1">
                <a:solidFill>
                  <a:srgbClr val="002060"/>
                </a:solidFill>
                <a:ea typeface="+mn-lt"/>
                <a:cs typeface="+mn-lt"/>
              </a:rPr>
              <a:t>Fort </a:t>
            </a:r>
            <a:r>
              <a:rPr lang="en-US" sz="2400" b="1" err="1">
                <a:solidFill>
                  <a:srgbClr val="002060"/>
                </a:solidFill>
                <a:ea typeface="+mn-lt"/>
                <a:cs typeface="+mn-lt"/>
              </a:rPr>
              <a:t>potentiel</a:t>
            </a:r>
            <a:r>
              <a:rPr lang="en-US" sz="2400" b="1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002060"/>
                </a:solidFill>
                <a:ea typeface="+mn-lt"/>
                <a:cs typeface="+mn-lt"/>
              </a:rPr>
              <a:t>épidémique</a:t>
            </a:r>
            <a:endParaRPr lang="en-US" sz="2400" b="1">
              <a:solidFill>
                <a:srgbClr val="002060"/>
              </a:solidFill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 sz="2400" b="1">
              <a:solidFill>
                <a:srgbClr val="002060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4B2F13B-04D7-6A0F-B6D6-F9BE2287B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9" t="42049" r="48064" b="3504"/>
          <a:stretch/>
        </p:blipFill>
        <p:spPr>
          <a:xfrm>
            <a:off x="9383453" y="1729362"/>
            <a:ext cx="2856289" cy="209422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F08AEABA-808F-4FFD-952C-B71666BEF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9" r="8871" b="57066"/>
          <a:stretch/>
        </p:blipFill>
        <p:spPr>
          <a:xfrm>
            <a:off x="4210960" y="2205293"/>
            <a:ext cx="5215827" cy="163807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4494266-66A6-40ED-F062-D51AB2F2FD66}"/>
              </a:ext>
            </a:extLst>
          </p:cNvPr>
          <p:cNvSpPr txBox="1">
            <a:spLocks/>
          </p:cNvSpPr>
          <p:nvPr/>
        </p:nvSpPr>
        <p:spPr>
          <a:xfrm>
            <a:off x="4328486" y="1382220"/>
            <a:ext cx="6424035" cy="4959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  <a:ea typeface="+mn-lt"/>
                <a:cs typeface="+mn-lt"/>
              </a:rPr>
              <a:t>Transmission</a:t>
            </a:r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par </a:t>
            </a:r>
            <a:r>
              <a:rPr lang="en-US" sz="2000" err="1">
                <a:solidFill>
                  <a:srgbClr val="002060"/>
                </a:solidFill>
                <a:ea typeface="+mn-lt"/>
                <a:cs typeface="+mn-lt"/>
              </a:rPr>
              <a:t>voie</a:t>
            </a: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060"/>
                </a:solidFill>
                <a:ea typeface="+mn-lt"/>
                <a:cs typeface="+mn-lt"/>
              </a:rPr>
              <a:t>aérienne</a:t>
            </a: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002060"/>
              </a:solidFill>
              <a:ea typeface="+mn-lt"/>
              <a:cs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002060"/>
              </a:solidFill>
              <a:ea typeface="+mn-lt"/>
              <a:cs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002060"/>
              </a:solidFill>
              <a:ea typeface="+mn-lt"/>
              <a:cs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002060"/>
              </a:solidFill>
              <a:ea typeface="+mn-lt"/>
              <a:cs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002060"/>
              </a:solidFill>
              <a:ea typeface="+mn-lt"/>
              <a:cs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002060"/>
              </a:solidFill>
              <a:ea typeface="+mn-lt"/>
              <a:cs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par contact direct </a:t>
            </a:r>
            <a:r>
              <a:rPr lang="en-US" sz="2000" err="1">
                <a:solidFill>
                  <a:srgbClr val="002060"/>
                </a:solidFill>
                <a:ea typeface="+mn-lt"/>
                <a:cs typeface="+mn-lt"/>
              </a:rPr>
              <a:t>ou</a:t>
            </a: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 indirect dans </a:t>
            </a:r>
            <a:r>
              <a:rPr lang="en-US" sz="2000" err="1">
                <a:solidFill>
                  <a:srgbClr val="002060"/>
                </a:solidFill>
                <a:ea typeface="+mn-lt"/>
                <a:cs typeface="+mn-lt"/>
              </a:rPr>
              <a:t>l'entourage</a:t>
            </a: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 de patients </a:t>
            </a:r>
            <a:r>
              <a:rPr lang="en-US" sz="2000" err="1">
                <a:solidFill>
                  <a:srgbClr val="002060"/>
                </a:solidFill>
                <a:ea typeface="+mn-lt"/>
                <a:cs typeface="+mn-lt"/>
              </a:rPr>
              <a:t>atteints</a:t>
            </a:r>
            <a:r>
              <a:rPr lang="en-US" sz="2000">
                <a:solidFill>
                  <a:srgbClr val="002060"/>
                </a:solidFill>
                <a:ea typeface="+mn-lt"/>
                <a:cs typeface="+mn-lt"/>
              </a:rPr>
              <a:t> de :</a:t>
            </a:r>
            <a:endParaRPr lang="en-US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002060"/>
                </a:solidFill>
                <a:ea typeface="+mn-lt"/>
                <a:cs typeface="+mn-lt"/>
              </a:rPr>
              <a:t>lésions</a:t>
            </a:r>
            <a:r>
              <a:rPr lang="en-US" sz="16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2060"/>
                </a:solidFill>
                <a:ea typeface="+mn-lt"/>
                <a:cs typeface="+mn-lt"/>
              </a:rPr>
              <a:t>cutanées</a:t>
            </a:r>
            <a:r>
              <a:rPr lang="en-US" sz="1600">
                <a:solidFill>
                  <a:srgbClr val="002060"/>
                </a:solidFill>
                <a:ea typeface="+mn-lt"/>
                <a:cs typeface="+mn-lt"/>
              </a:rPr>
              <a:t>,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002060"/>
                </a:solidFill>
                <a:ea typeface="+mn-lt"/>
                <a:cs typeface="+mn-lt"/>
              </a:rPr>
              <a:t>angines</a:t>
            </a:r>
            <a:r>
              <a:rPr lang="en-US" sz="1600">
                <a:solidFill>
                  <a:srgbClr val="002060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rgbClr val="002060"/>
                </a:solidFill>
                <a:ea typeface="+mn-lt"/>
                <a:cs typeface="+mn-lt"/>
              </a:rPr>
              <a:t>ou</a:t>
            </a:r>
            <a:r>
              <a:rPr lang="en-US" sz="160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002060"/>
                </a:solidFill>
                <a:ea typeface="+mn-lt"/>
                <a:cs typeface="+mn-lt"/>
              </a:rPr>
              <a:t>autres</a:t>
            </a:r>
            <a:r>
              <a:rPr lang="en-US" sz="16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2060"/>
                </a:solidFill>
                <a:ea typeface="+mn-lt"/>
                <a:cs typeface="+mn-lt"/>
              </a:rPr>
              <a:t>lésions</a:t>
            </a:r>
            <a:r>
              <a:rPr lang="en-US" sz="16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2060"/>
                </a:solidFill>
                <a:ea typeface="+mn-lt"/>
                <a:cs typeface="+mn-lt"/>
              </a:rPr>
              <a:t>muqueuses</a:t>
            </a:r>
            <a:r>
              <a:rPr lang="en-US" sz="1600">
                <a:solidFill>
                  <a:srgbClr val="002060"/>
                </a:solidFill>
                <a:ea typeface="+mn-lt"/>
                <a:cs typeface="+mn-lt"/>
              </a:rPr>
              <a:t>. </a:t>
            </a:r>
            <a:endParaRPr lang="en-US" sz="160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7DD0C4C6-C3A7-85E3-C9FD-2C203929C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1" t="1872" r="5198" b="28487"/>
          <a:stretch/>
        </p:blipFill>
        <p:spPr>
          <a:xfrm>
            <a:off x="125115" y="3419441"/>
            <a:ext cx="4087962" cy="30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0058"/>
            <a:ext cx="12241213" cy="83734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rgbClr val="FFFFFF"/>
                </a:solidFill>
              </a:rPr>
              <a:t>Depuis 4 mois, 10 cas signalés au </a:t>
            </a:r>
            <a:r>
              <a:rPr lang="fr-FR" sz="3200" b="1" err="1">
                <a:solidFill>
                  <a:srgbClr val="FFFFFF"/>
                </a:solidFill>
              </a:rPr>
              <a:t>CPias</a:t>
            </a:r>
            <a:endParaRPr lang="fr-FR" sz="3200" b="1">
              <a:solidFill>
                <a:srgbClr val="FFFFFF"/>
              </a:solidFill>
              <a:cs typeface="Calibr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59A7C56-996C-2FF2-CA27-096A37464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69357"/>
              </p:ext>
            </p:extLst>
          </p:nvPr>
        </p:nvGraphicFramePr>
        <p:xfrm>
          <a:off x="240821" y="892175"/>
          <a:ext cx="1175957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247">
                  <a:extLst>
                    <a:ext uri="{9D8B030D-6E8A-4147-A177-3AD203B41FA5}">
                      <a16:colId xmlns="" xmlns:a16="http://schemas.microsoft.com/office/drawing/2014/main" val="1371997366"/>
                    </a:ext>
                  </a:extLst>
                </a:gridCol>
                <a:gridCol w="780303">
                  <a:extLst>
                    <a:ext uri="{9D8B030D-6E8A-4147-A177-3AD203B41FA5}">
                      <a16:colId xmlns="" xmlns:a16="http://schemas.microsoft.com/office/drawing/2014/main" val="1719747326"/>
                    </a:ext>
                  </a:extLst>
                </a:gridCol>
                <a:gridCol w="468181">
                  <a:extLst>
                    <a:ext uri="{9D8B030D-6E8A-4147-A177-3AD203B41FA5}">
                      <a16:colId xmlns="" xmlns:a16="http://schemas.microsoft.com/office/drawing/2014/main" val="100347693"/>
                    </a:ext>
                  </a:extLst>
                </a:gridCol>
                <a:gridCol w="468182">
                  <a:extLst>
                    <a:ext uri="{9D8B030D-6E8A-4147-A177-3AD203B41FA5}">
                      <a16:colId xmlns="" xmlns:a16="http://schemas.microsoft.com/office/drawing/2014/main" val="1675498733"/>
                    </a:ext>
                  </a:extLst>
                </a:gridCol>
                <a:gridCol w="1199493">
                  <a:extLst>
                    <a:ext uri="{9D8B030D-6E8A-4147-A177-3AD203B41FA5}">
                      <a16:colId xmlns="" xmlns:a16="http://schemas.microsoft.com/office/drawing/2014/main" val="3700236743"/>
                    </a:ext>
                  </a:extLst>
                </a:gridCol>
                <a:gridCol w="1402665">
                  <a:extLst>
                    <a:ext uri="{9D8B030D-6E8A-4147-A177-3AD203B41FA5}">
                      <a16:colId xmlns="" xmlns:a16="http://schemas.microsoft.com/office/drawing/2014/main" val="2796129493"/>
                    </a:ext>
                  </a:extLst>
                </a:gridCol>
                <a:gridCol w="735712">
                  <a:extLst>
                    <a:ext uri="{9D8B030D-6E8A-4147-A177-3AD203B41FA5}">
                      <a16:colId xmlns="" xmlns:a16="http://schemas.microsoft.com/office/drawing/2014/main" val="2864618640"/>
                    </a:ext>
                  </a:extLst>
                </a:gridCol>
                <a:gridCol w="3477919">
                  <a:extLst>
                    <a:ext uri="{9D8B030D-6E8A-4147-A177-3AD203B41FA5}">
                      <a16:colId xmlns="" xmlns:a16="http://schemas.microsoft.com/office/drawing/2014/main" val="2086782120"/>
                    </a:ext>
                  </a:extLst>
                </a:gridCol>
                <a:gridCol w="579651">
                  <a:extLst>
                    <a:ext uri="{9D8B030D-6E8A-4147-A177-3AD203B41FA5}">
                      <a16:colId xmlns="" xmlns:a16="http://schemas.microsoft.com/office/drawing/2014/main" val="2618151461"/>
                    </a:ext>
                  </a:extLst>
                </a:gridCol>
                <a:gridCol w="1017802">
                  <a:extLst>
                    <a:ext uri="{9D8B030D-6E8A-4147-A177-3AD203B41FA5}">
                      <a16:colId xmlns="" xmlns:a16="http://schemas.microsoft.com/office/drawing/2014/main" val="3543133324"/>
                    </a:ext>
                  </a:extLst>
                </a:gridCol>
                <a:gridCol w="626415">
                  <a:extLst>
                    <a:ext uri="{9D8B030D-6E8A-4147-A177-3AD203B41FA5}">
                      <a16:colId xmlns="" xmlns:a16="http://schemas.microsoft.com/office/drawing/2014/main" val="10307327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Date de </a:t>
                      </a:r>
                      <a:r>
                        <a:rPr lang="en-US" sz="1600" dirty="0" err="1">
                          <a:effectLst/>
                        </a:rPr>
                        <a:t>découverte</a:t>
                      </a:r>
                      <a:endParaRPr lang="en-US" dirty="0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err="1">
                          <a:effectLst/>
                        </a:rPr>
                        <a:t>Dép</a:t>
                      </a:r>
                      <a:r>
                        <a:rPr lang="en-US" sz="1600">
                          <a:effectLst/>
                        </a:rPr>
                        <a:t>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>
                          <a:effectLst/>
                        </a:rPr>
                        <a:t>Sexe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Age</a:t>
                      </a:r>
                      <a:endParaRPr lang="en-US" sz="16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Acquisition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Souche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Type </a:t>
                      </a:r>
                      <a:r>
                        <a:rPr lang="en-US" sz="1600" err="1">
                          <a:effectLst/>
                        </a:rPr>
                        <a:t>d'infection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ATB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Décès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Signalement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26613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09/12/22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13 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mois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réanimation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pédiatrique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communautaire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emm2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Pleuro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 err="1">
                          <a:effectLst/>
                        </a:rPr>
                        <a:t>pulmonaire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65547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18/12/22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 err="1">
                          <a:effectLst/>
                        </a:rPr>
                        <a:t>ans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maternité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associée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 aux </a:t>
                      </a:r>
                      <a:endParaRPr lang="en-US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soins</a:t>
                      </a: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Endométrite</a:t>
                      </a:r>
                      <a:r>
                        <a:rPr lang="en-US" sz="1600">
                          <a:effectLst/>
                        </a:rPr>
                        <a:t> à 10j post-partum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50329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02/01/23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92 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ans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chirurgie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orthopédique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associée</a:t>
                      </a:r>
                      <a:r>
                        <a:rPr lang="en-US" sz="1600">
                          <a:effectLst/>
                        </a:rPr>
                        <a:t> aux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soins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emm12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ISO PTH (4 </a:t>
                      </a:r>
                      <a:r>
                        <a:rPr lang="en-US" sz="1600" err="1">
                          <a:effectLst/>
                        </a:rPr>
                        <a:t>mois</a:t>
                      </a:r>
                      <a:r>
                        <a:rPr lang="en-US" sz="1600">
                          <a:effectLst/>
                        </a:rPr>
                        <a:t> de la pose)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84047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24/02/23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98 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ans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urgences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associée</a:t>
                      </a:r>
                      <a:r>
                        <a:rPr lang="en-US" sz="1600">
                          <a:effectLst/>
                        </a:rPr>
                        <a:t> aux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soins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Erysipèle</a:t>
                      </a:r>
                      <a:r>
                        <a:rPr lang="en-US" sz="1600">
                          <a:effectLst/>
                        </a:rPr>
                        <a:t> sur </a:t>
                      </a:r>
                      <a:r>
                        <a:rPr lang="en-US" sz="1600" err="1">
                          <a:effectLst/>
                        </a:rPr>
                        <a:t>plaie</a:t>
                      </a:r>
                      <a:r>
                        <a:rPr lang="en-US" sz="1600">
                          <a:effectLst/>
                        </a:rPr>
                        <a:t>, </a:t>
                      </a:r>
                      <a:r>
                        <a:rPr lang="en-US" sz="1600" err="1">
                          <a:effectLst/>
                        </a:rPr>
                        <a:t>fasciite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nécrosante</a:t>
                      </a:r>
                      <a:r>
                        <a:rPr lang="en-US" sz="1600">
                          <a:effectLst/>
                        </a:rPr>
                        <a:t> sur </a:t>
                      </a:r>
                      <a:r>
                        <a:rPr lang="en-US" sz="1600" err="1">
                          <a:effectLst/>
                        </a:rPr>
                        <a:t>plaie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traumatique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septicémie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err="1">
                          <a:solidFill>
                            <a:srgbClr val="FF0000"/>
                          </a:solidFill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1134025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09/03/23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65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 err="1">
                          <a:effectLst/>
                        </a:rPr>
                        <a:t>ans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urgences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communautaire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Septicémie</a:t>
                      </a:r>
                      <a:r>
                        <a:rPr lang="en-US" sz="1600">
                          <a:effectLst/>
                        </a:rPr>
                        <a:t> sur </a:t>
                      </a:r>
                      <a:r>
                        <a:rPr lang="en-US" sz="1600" err="1">
                          <a:effectLst/>
                        </a:rPr>
                        <a:t>arthrite</a:t>
                      </a:r>
                      <a:r>
                        <a:rPr lang="en-US" sz="1600">
                          <a:effectLst/>
                        </a:rPr>
                        <a:t> du </a:t>
                      </a:r>
                      <a:r>
                        <a:rPr lang="en-US" sz="1600" err="1">
                          <a:effectLst/>
                        </a:rPr>
                        <a:t>membre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err="1">
                          <a:solidFill>
                            <a:srgbClr val="FF0000"/>
                          </a:solidFill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587725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03/03/23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76</a:t>
                      </a:r>
                      <a:endParaRPr lang="en-US" sz="1600"/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radiologie</a:t>
                      </a:r>
                      <a:endParaRPr lang="en-US" sz="1600" err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communautaire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Dermohypodermite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nécrosante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septicémie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amputation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  <a:effectLst/>
                        </a:rPr>
                        <a:t>membre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  <a:effectLst/>
                        </a:rPr>
                        <a:t>supérieur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383767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29/03/23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F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96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Urgences</a:t>
                      </a:r>
                      <a:r>
                        <a:rPr lang="en-US" sz="1600" b="0" i="0" u="none" strike="noStrike" noProof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associée</a:t>
                      </a:r>
                      <a:r>
                        <a:rPr lang="en-US" sz="1600" b="0" i="0" u="none" strike="noStrike" noProof="0">
                          <a:effectLst/>
                        </a:rPr>
                        <a:t> aux 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soins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Dyspnée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fébrile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septicémie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070246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31/03/23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5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pédiatrie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communautaire</a:t>
                      </a:r>
                      <a:endParaRPr lang="en-US" sz="1600" b="0" i="0" u="none" strike="noStrike" noProof="0" err="1"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Surinfection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de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varicelle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angine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érythémateuse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1175699"/>
                  </a:ext>
                </a:extLst>
              </a:tr>
              <a:tr h="2786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31/03/23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7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réanimation</a:t>
                      </a:r>
                      <a:r>
                        <a:rPr lang="en-US" sz="1600" b="0" i="0" u="none" strike="noStrike" noProof="0">
                          <a:effectLst/>
                        </a:rPr>
                        <a:t> 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pédiatrique</a:t>
                      </a:r>
                      <a:endParaRPr lang="en-US" err="1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communautaire</a:t>
                      </a:r>
                      <a:endParaRPr lang="en-US" err="1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Pleuropneumopathie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varicelleuse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7177514"/>
                  </a:ext>
                </a:extLst>
              </a:tr>
              <a:tr h="2786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31/03/23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77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Chirurgie</a:t>
                      </a:r>
                      <a:r>
                        <a:rPr lang="en-US" sz="1600" b="0" i="0" u="none" strike="noStrike" noProof="0">
                          <a:effectLst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</a:rPr>
                        <a:t>orthopédique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associée</a:t>
                      </a:r>
                      <a:r>
                        <a:rPr lang="en-US" sz="1600" b="0" i="0" u="none" strike="noStrike" noProof="0">
                          <a:effectLst/>
                        </a:rPr>
                        <a:t> aux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soins</a:t>
                      </a:r>
                      <a:endParaRPr lang="en-US" err="1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ISO PTH (J15 de la pose),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septicémie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742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6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0058"/>
            <a:ext cx="12241213" cy="91314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rgbClr val="FFFFFF"/>
                </a:solidFill>
              </a:rPr>
              <a:t>5 cas NON associés aux soins</a:t>
            </a:r>
            <a:endParaRPr lang="fr-FR" sz="3200" b="1">
              <a:solidFill>
                <a:srgbClr val="FFFFFF"/>
              </a:solidFill>
              <a:cs typeface="Calibr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59A7C56-996C-2FF2-CA27-096A37464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69716"/>
              </p:ext>
            </p:extLst>
          </p:nvPr>
        </p:nvGraphicFramePr>
        <p:xfrm>
          <a:off x="231516" y="1759192"/>
          <a:ext cx="11794645" cy="317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516">
                  <a:extLst>
                    <a:ext uri="{9D8B030D-6E8A-4147-A177-3AD203B41FA5}">
                      <a16:colId xmlns="" xmlns:a16="http://schemas.microsoft.com/office/drawing/2014/main" val="1371997366"/>
                    </a:ext>
                  </a:extLst>
                </a:gridCol>
                <a:gridCol w="718893">
                  <a:extLst>
                    <a:ext uri="{9D8B030D-6E8A-4147-A177-3AD203B41FA5}">
                      <a16:colId xmlns="" xmlns:a16="http://schemas.microsoft.com/office/drawing/2014/main" val="1719747326"/>
                    </a:ext>
                  </a:extLst>
                </a:gridCol>
                <a:gridCol w="702905">
                  <a:extLst>
                    <a:ext uri="{9D8B030D-6E8A-4147-A177-3AD203B41FA5}">
                      <a16:colId xmlns="" xmlns:a16="http://schemas.microsoft.com/office/drawing/2014/main" val="100347693"/>
                    </a:ext>
                  </a:extLst>
                </a:gridCol>
                <a:gridCol w="533174">
                  <a:extLst>
                    <a:ext uri="{9D8B030D-6E8A-4147-A177-3AD203B41FA5}">
                      <a16:colId xmlns="" xmlns:a16="http://schemas.microsoft.com/office/drawing/2014/main" val="1675498733"/>
                    </a:ext>
                  </a:extLst>
                </a:gridCol>
                <a:gridCol w="1276982">
                  <a:extLst>
                    <a:ext uri="{9D8B030D-6E8A-4147-A177-3AD203B41FA5}">
                      <a16:colId xmlns="" xmlns:a16="http://schemas.microsoft.com/office/drawing/2014/main" val="3700236743"/>
                    </a:ext>
                  </a:extLst>
                </a:gridCol>
                <a:gridCol w="794564">
                  <a:extLst>
                    <a:ext uri="{9D8B030D-6E8A-4147-A177-3AD203B41FA5}">
                      <a16:colId xmlns="" xmlns:a16="http://schemas.microsoft.com/office/drawing/2014/main" val="2864618640"/>
                    </a:ext>
                  </a:extLst>
                </a:gridCol>
                <a:gridCol w="3906620">
                  <a:extLst>
                    <a:ext uri="{9D8B030D-6E8A-4147-A177-3AD203B41FA5}">
                      <a16:colId xmlns="" xmlns:a16="http://schemas.microsoft.com/office/drawing/2014/main" val="2086782120"/>
                    </a:ext>
                  </a:extLst>
                </a:gridCol>
                <a:gridCol w="605383">
                  <a:extLst>
                    <a:ext uri="{9D8B030D-6E8A-4147-A177-3AD203B41FA5}">
                      <a16:colId xmlns="" xmlns:a16="http://schemas.microsoft.com/office/drawing/2014/main" val="2618151461"/>
                    </a:ext>
                  </a:extLst>
                </a:gridCol>
                <a:gridCol w="1400234">
                  <a:extLst>
                    <a:ext uri="{9D8B030D-6E8A-4147-A177-3AD203B41FA5}">
                      <a16:colId xmlns="" xmlns:a16="http://schemas.microsoft.com/office/drawing/2014/main" val="3543133324"/>
                    </a:ext>
                  </a:extLst>
                </a:gridCol>
                <a:gridCol w="713374">
                  <a:extLst>
                    <a:ext uri="{9D8B030D-6E8A-4147-A177-3AD203B41FA5}">
                      <a16:colId xmlns="" xmlns:a16="http://schemas.microsoft.com/office/drawing/2014/main" val="103073273"/>
                    </a:ext>
                  </a:extLst>
                </a:gridCol>
              </a:tblGrid>
              <a:tr h="4918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Date de </a:t>
                      </a:r>
                      <a:r>
                        <a:rPr lang="en-US" sz="1600" err="1">
                          <a:effectLst/>
                        </a:rPr>
                        <a:t>découverte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err="1">
                          <a:effectLst/>
                        </a:rPr>
                        <a:t>Dép</a:t>
                      </a:r>
                      <a:r>
                        <a:rPr lang="en-US" sz="1600">
                          <a:effectLst/>
                        </a:rPr>
                        <a:t>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>
                          <a:effectLst/>
                        </a:rPr>
                        <a:t>Sexe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Age</a:t>
                      </a:r>
                      <a:endParaRPr lang="en-US" sz="16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Souche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Type </a:t>
                      </a:r>
                      <a:r>
                        <a:rPr lang="en-US" sz="1600" err="1">
                          <a:effectLst/>
                        </a:rPr>
                        <a:t>d'infection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ATB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Décès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Signalement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26613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09/12/22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13 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mois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réanimation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pédiatrique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emm2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Pleuro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 err="1">
                          <a:effectLst/>
                        </a:rPr>
                        <a:t>pulmonaire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6554719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09/03/23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65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 err="1">
                          <a:effectLst/>
                        </a:rPr>
                        <a:t>ans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urgences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Septicémie</a:t>
                      </a:r>
                      <a:r>
                        <a:rPr lang="en-US" sz="1600">
                          <a:effectLst/>
                        </a:rPr>
                        <a:t> sur </a:t>
                      </a:r>
                      <a:r>
                        <a:rPr lang="en-US" sz="1600" err="1">
                          <a:effectLst/>
                        </a:rPr>
                        <a:t>arthrite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d'épaule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err="1">
                          <a:solidFill>
                            <a:srgbClr val="FF0000"/>
                          </a:solidFill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587725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03/03/23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76</a:t>
                      </a:r>
                      <a:endParaRPr lang="en-US" sz="1600"/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radiologie</a:t>
                      </a:r>
                      <a:endParaRPr lang="en-US" sz="1600" err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Dermohypodermite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nécrosante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(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pigure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d'aiguille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),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septicémie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amputation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  <a:effectLst/>
                        </a:rPr>
                        <a:t>membre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  <a:effectLst/>
                        </a:rPr>
                        <a:t>supérieur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383767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31/03/23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5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pédiatrie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Surinfection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de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varicelle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, 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angine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érythémateuse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1175699"/>
                  </a:ext>
                </a:extLst>
              </a:tr>
              <a:tr h="2786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31/03/23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7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réanimation</a:t>
                      </a:r>
                      <a:r>
                        <a:rPr lang="en-US" sz="1600" b="0" i="0" u="none" strike="noStrike" noProof="0">
                          <a:effectLst/>
                        </a:rPr>
                        <a:t> 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pédiatrique</a:t>
                      </a:r>
                      <a:endParaRPr lang="en-US" err="1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Pleuropneumopathie</a:t>
                      </a: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varicelleuse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717751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DBCF93-F356-BC91-4FF9-7B0D4541BF1E}"/>
              </a:ext>
            </a:extLst>
          </p:cNvPr>
          <p:cNvSpPr/>
          <p:nvPr/>
        </p:nvSpPr>
        <p:spPr>
          <a:xfrm>
            <a:off x="0" y="6186270"/>
            <a:ext cx="12238121" cy="6535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cs typeface="Calibri"/>
              </a:rPr>
              <a:t>Des </a:t>
            </a:r>
            <a:r>
              <a:rPr lang="en-US" sz="2400" b="1" err="1">
                <a:cs typeface="Calibri"/>
              </a:rPr>
              <a:t>souches</a:t>
            </a:r>
            <a:r>
              <a:rPr lang="en-US" sz="2400" b="1">
                <a:cs typeface="Calibri"/>
              </a:rPr>
              <a:t> </a:t>
            </a:r>
            <a:r>
              <a:rPr lang="en-US" sz="2400" b="1" err="1">
                <a:cs typeface="Calibri"/>
              </a:rPr>
              <a:t>virulentes</a:t>
            </a:r>
            <a:r>
              <a:rPr lang="en-US" sz="2400" b="1">
                <a:cs typeface="Calibri"/>
              </a:rPr>
              <a:t> </a:t>
            </a:r>
            <a:r>
              <a:rPr lang="en-US" sz="2400" b="1" err="1">
                <a:cs typeface="Calibri"/>
              </a:rPr>
              <a:t>diffusent</a:t>
            </a:r>
            <a:r>
              <a:rPr lang="en-US" sz="2400" b="1">
                <a:cs typeface="Calibri"/>
              </a:rPr>
              <a:t> dans la </a:t>
            </a:r>
            <a:r>
              <a:rPr lang="en-US" sz="2400" b="1" err="1">
                <a:cs typeface="Calibri"/>
              </a:rPr>
              <a:t>communauté</a:t>
            </a:r>
            <a:endParaRPr lang="en-US" sz="2400" b="1" err="1"/>
          </a:p>
        </p:txBody>
      </p:sp>
    </p:spTree>
    <p:extLst>
      <p:ext uri="{BB962C8B-B14F-4D97-AF65-F5344CB8AC3E}">
        <p14:creationId xmlns:p14="http://schemas.microsoft.com/office/powerpoint/2010/main" val="10403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0058"/>
            <a:ext cx="12241213" cy="83734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rgbClr val="FFFFFF"/>
                </a:solidFill>
              </a:rPr>
              <a:t>5 infections invasives possiblement associées aux soins </a:t>
            </a:r>
            <a:endParaRPr lang="fr-FR" sz="3200" b="1">
              <a:solidFill>
                <a:srgbClr val="FFFFFF"/>
              </a:solidFill>
              <a:cs typeface="Calibr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59A7C56-996C-2FF2-CA27-096A37464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85919"/>
              </p:ext>
            </p:extLst>
          </p:nvPr>
        </p:nvGraphicFramePr>
        <p:xfrm>
          <a:off x="203099" y="1077191"/>
          <a:ext cx="1181357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351">
                  <a:extLst>
                    <a:ext uri="{9D8B030D-6E8A-4147-A177-3AD203B41FA5}">
                      <a16:colId xmlns="" xmlns:a16="http://schemas.microsoft.com/office/drawing/2014/main" val="1371997366"/>
                    </a:ext>
                  </a:extLst>
                </a:gridCol>
                <a:gridCol w="890050">
                  <a:extLst>
                    <a:ext uri="{9D8B030D-6E8A-4147-A177-3AD203B41FA5}">
                      <a16:colId xmlns="" xmlns:a16="http://schemas.microsoft.com/office/drawing/2014/main" val="1719747326"/>
                    </a:ext>
                  </a:extLst>
                </a:gridCol>
                <a:gridCol w="534029">
                  <a:extLst>
                    <a:ext uri="{9D8B030D-6E8A-4147-A177-3AD203B41FA5}">
                      <a16:colId xmlns="" xmlns:a16="http://schemas.microsoft.com/office/drawing/2014/main" val="100347693"/>
                    </a:ext>
                  </a:extLst>
                </a:gridCol>
                <a:gridCol w="534030">
                  <a:extLst>
                    <a:ext uri="{9D8B030D-6E8A-4147-A177-3AD203B41FA5}">
                      <a16:colId xmlns="" xmlns:a16="http://schemas.microsoft.com/office/drawing/2014/main" val="1675498733"/>
                    </a:ext>
                  </a:extLst>
                </a:gridCol>
                <a:gridCol w="1368199">
                  <a:extLst>
                    <a:ext uri="{9D8B030D-6E8A-4147-A177-3AD203B41FA5}">
                      <a16:colId xmlns="" xmlns:a16="http://schemas.microsoft.com/office/drawing/2014/main" val="3700236743"/>
                    </a:ext>
                  </a:extLst>
                </a:gridCol>
                <a:gridCol w="839188">
                  <a:extLst>
                    <a:ext uri="{9D8B030D-6E8A-4147-A177-3AD203B41FA5}">
                      <a16:colId xmlns="" xmlns:a16="http://schemas.microsoft.com/office/drawing/2014/main" val="2864618640"/>
                    </a:ext>
                  </a:extLst>
                </a:gridCol>
                <a:gridCol w="3967080">
                  <a:extLst>
                    <a:ext uri="{9D8B030D-6E8A-4147-A177-3AD203B41FA5}">
                      <a16:colId xmlns="" xmlns:a16="http://schemas.microsoft.com/office/drawing/2014/main" val="2086782120"/>
                    </a:ext>
                  </a:extLst>
                </a:gridCol>
                <a:gridCol w="661177">
                  <a:extLst>
                    <a:ext uri="{9D8B030D-6E8A-4147-A177-3AD203B41FA5}">
                      <a16:colId xmlns="" xmlns:a16="http://schemas.microsoft.com/office/drawing/2014/main" val="2618151461"/>
                    </a:ext>
                  </a:extLst>
                </a:gridCol>
                <a:gridCol w="1160953">
                  <a:extLst>
                    <a:ext uri="{9D8B030D-6E8A-4147-A177-3AD203B41FA5}">
                      <a16:colId xmlns="" xmlns:a16="http://schemas.microsoft.com/office/drawing/2014/main" val="3543133324"/>
                    </a:ext>
                  </a:extLst>
                </a:gridCol>
                <a:gridCol w="714518">
                  <a:extLst>
                    <a:ext uri="{9D8B030D-6E8A-4147-A177-3AD203B41FA5}">
                      <a16:colId xmlns="" xmlns:a16="http://schemas.microsoft.com/office/drawing/2014/main" val="10307327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Date de </a:t>
                      </a:r>
                      <a:r>
                        <a:rPr lang="en-US" sz="1600" err="1">
                          <a:effectLst/>
                        </a:rPr>
                        <a:t>découverte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err="1">
                          <a:effectLst/>
                        </a:rPr>
                        <a:t>Dép</a:t>
                      </a:r>
                      <a:r>
                        <a:rPr lang="en-US" sz="1600">
                          <a:effectLst/>
                        </a:rPr>
                        <a:t>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>
                          <a:effectLst/>
                        </a:rPr>
                        <a:t>Sexe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Age</a:t>
                      </a:r>
                      <a:endParaRPr lang="en-US" sz="16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Souche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Type </a:t>
                      </a:r>
                      <a:r>
                        <a:rPr lang="en-US" sz="1600" err="1">
                          <a:effectLst/>
                        </a:rPr>
                        <a:t>d'infection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ATB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Décès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Signalement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26613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18/12/22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 err="1">
                          <a:effectLst/>
                        </a:rPr>
                        <a:t>ans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maternité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endométrite</a:t>
                      </a:r>
                      <a:r>
                        <a:rPr lang="en-US" sz="1600">
                          <a:effectLst/>
                        </a:rPr>
                        <a:t> à 10j post-partum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50329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02/01/23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92 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ans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chirurgie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orthopédique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emm12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ISO PTH (4 </a:t>
                      </a:r>
                      <a:r>
                        <a:rPr lang="en-US" sz="1600" err="1">
                          <a:effectLst/>
                        </a:rPr>
                        <a:t>mois</a:t>
                      </a:r>
                      <a:r>
                        <a:rPr lang="en-US" sz="1600">
                          <a:effectLst/>
                        </a:rPr>
                        <a:t> de la pose)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84047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24/02/23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98 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</a:rPr>
                        <a:t>ans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urgences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(EHPAD)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effectLst/>
                        </a:rPr>
                        <a:t>erysipèle</a:t>
                      </a:r>
                      <a:r>
                        <a:rPr lang="en-US" sz="1600">
                          <a:effectLst/>
                        </a:rPr>
                        <a:t> sur </a:t>
                      </a:r>
                      <a:r>
                        <a:rPr lang="en-US" sz="1600" err="1">
                          <a:effectLst/>
                        </a:rPr>
                        <a:t>plaie</a:t>
                      </a:r>
                      <a:r>
                        <a:rPr lang="en-US" sz="1600">
                          <a:effectLst/>
                        </a:rPr>
                        <a:t>, </a:t>
                      </a:r>
                      <a:r>
                        <a:rPr lang="en-US" sz="1600" err="1">
                          <a:effectLst/>
                        </a:rPr>
                        <a:t>fasciite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nécrosante</a:t>
                      </a:r>
                      <a:r>
                        <a:rPr lang="en-US" sz="1600">
                          <a:effectLst/>
                        </a:rPr>
                        <a:t> sur </a:t>
                      </a:r>
                      <a:r>
                        <a:rPr lang="en-US" sz="1600" err="1">
                          <a:effectLst/>
                        </a:rPr>
                        <a:t>plaie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traumatique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septicémie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err="1">
                          <a:solidFill>
                            <a:srgbClr val="FF0000"/>
                          </a:solidFill>
                          <a:effectLst/>
                        </a:rPr>
                        <a:t>oui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1134025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29/03/23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37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F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96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  <a:endParaRPr lang="en-US"/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urgences (EHPAD)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pneumonie</a:t>
                      </a: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fébrile</a:t>
                      </a: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septicémie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070246"/>
                  </a:ext>
                </a:extLst>
              </a:tr>
              <a:tr h="2786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31/03/23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77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effectLst/>
                        </a:rPr>
                        <a:t>chirurgie</a:t>
                      </a:r>
                      <a:r>
                        <a:rPr lang="en-US" sz="1600" b="0" i="0" u="none" strike="noStrike" noProof="0">
                          <a:effectLst/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</a:rPr>
                        <a:t>orthopédique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ISO PTH (J15 de la pose), </a:t>
                      </a: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septicémie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err="1"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7427266"/>
                  </a:ext>
                </a:extLst>
              </a:tr>
            </a:tbl>
          </a:graphicData>
        </a:graphic>
      </p:graphicFrame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FABA6F42-9684-DEE8-58E5-29C5BE97F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1" t="1872" r="5198" b="28487"/>
          <a:stretch/>
        </p:blipFill>
        <p:spPr>
          <a:xfrm>
            <a:off x="4567682" y="4205807"/>
            <a:ext cx="3093127" cy="23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4BD824-9C73-5412-52DE-ADE6DC5D4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Conduite</a:t>
            </a:r>
            <a:r>
              <a:rPr lang="en-US">
                <a:cs typeface="Calibri"/>
              </a:rPr>
              <a:t> à </a:t>
            </a:r>
            <a:r>
              <a:rPr lang="en-US" err="1">
                <a:cs typeface="Calibri"/>
              </a:rPr>
              <a:t>tenir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devant</a:t>
            </a:r>
            <a:r>
              <a:rPr lang="en-US">
                <a:cs typeface="Calibri"/>
              </a:rPr>
              <a:t> 1 </a:t>
            </a:r>
            <a:r>
              <a:rPr lang="en-US" err="1">
                <a:cs typeface="Calibri"/>
              </a:rPr>
              <a:t>ou</a:t>
            </a:r>
            <a:r>
              <a:rPr lang="en-US">
                <a:cs typeface="Calibri"/>
              </a:rPr>
              <a:t> +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infections invasives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140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241213" cy="6839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prstClr val="white"/>
                </a:solidFill>
              </a:rPr>
              <a:t>Conduite à tenir</a:t>
            </a: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875" y="892176"/>
            <a:ext cx="12097344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/>
              <a:t>- </a:t>
            </a:r>
            <a:r>
              <a:rPr lang="fr-FR" sz="2400" b="1">
                <a:solidFill>
                  <a:srgbClr val="002060"/>
                </a:solidFill>
              </a:rPr>
              <a:t>diagnostic :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  <a:cs typeface="Calibri"/>
              </a:rPr>
              <a:t>envoi des souches invasives associées à des manifestations sévères au CNR </a:t>
            </a:r>
          </a:p>
          <a:p>
            <a:endParaRPr lang="fr-FR" sz="2400">
              <a:solidFill>
                <a:srgbClr val="002060"/>
              </a:solidFill>
            </a:endParaRPr>
          </a:p>
          <a:p>
            <a:r>
              <a:rPr lang="fr-FR" sz="2400" b="1">
                <a:solidFill>
                  <a:srgbClr val="002060"/>
                </a:solidFill>
              </a:rPr>
              <a:t>- suivi des cas contacts des cas d'IISGA </a:t>
            </a:r>
            <a:r>
              <a:rPr lang="fr-FR" sz="2400">
                <a:solidFill>
                  <a:srgbClr val="002060"/>
                </a:solidFill>
              </a:rPr>
              <a:t>(patients, professionnels, familles, collectivités) :</a:t>
            </a:r>
            <a:endParaRPr lang="fr-FR" sz="24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</a:rPr>
              <a:t>de 7 jours avant l’infection et à 24h après le début du traitement du cas index</a:t>
            </a:r>
            <a:endParaRPr lang="fr-FR" sz="20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</a:rPr>
              <a:t>surveillance clinique jusqu’à 30 jours après le dernier contact</a:t>
            </a:r>
            <a:endParaRPr lang="fr-FR" sz="20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</a:rPr>
              <a:t>facteurs de risque d’infection invasive (≥65 ans, lésions cutanées étendues, corticothérapie orale à haute dose, ...) : </a:t>
            </a:r>
            <a:r>
              <a:rPr lang="fr-FR" sz="2000" b="1">
                <a:solidFill>
                  <a:srgbClr val="00B050"/>
                </a:solidFill>
              </a:rPr>
              <a:t>antibioprophylaxie dans les 7 j après le dernier contact</a:t>
            </a:r>
            <a:endParaRPr lang="fr-FR" sz="2000" b="1">
              <a:solidFill>
                <a:srgbClr val="00B050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>
              <a:solidFill>
                <a:srgbClr val="002060"/>
              </a:solidFill>
            </a:endParaRPr>
          </a:p>
          <a:p>
            <a:r>
              <a:rPr lang="fr-FR" sz="2400" b="1">
                <a:solidFill>
                  <a:srgbClr val="002060"/>
                </a:solidFill>
              </a:rPr>
              <a:t>- signalement </a:t>
            </a:r>
            <a:r>
              <a:rPr lang="fr-FR" sz="2400">
                <a:solidFill>
                  <a:srgbClr val="002060"/>
                </a:solidFill>
              </a:rPr>
              <a:t>sans délai de toute infection invasive :</a:t>
            </a:r>
            <a:endParaRPr lang="fr-FR" sz="24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fr-FR" sz="2400">
                <a:solidFill>
                  <a:srgbClr val="002060"/>
                </a:solidFill>
                <a:cs typeface="Calibri"/>
              </a:rPr>
              <a:t>Établissements de santé : sur </a:t>
            </a:r>
            <a:r>
              <a:rPr lang="fr-FR" sz="2400">
                <a:solidFill>
                  <a:srgbClr val="002060"/>
                </a:solidFill>
                <a:cs typeface="Calibri"/>
                <a:hlinkClick r:id="rId3"/>
              </a:rPr>
              <a:t>esin</a:t>
            </a:r>
            <a:r>
              <a:rPr lang="fr-FR" sz="2400">
                <a:solidFill>
                  <a:srgbClr val="002060"/>
                </a:solidFill>
                <a:cs typeface="Calibri"/>
              </a:rPr>
              <a:t> </a:t>
            </a:r>
            <a:endParaRPr lang="fr-FR" sz="2400">
              <a:ea typeface="+mn-lt"/>
              <a:cs typeface="+mn-lt"/>
            </a:endParaRPr>
          </a:p>
          <a:p>
            <a:pPr marL="342900" indent="-342900">
              <a:buFont typeface="Wingdings"/>
              <a:buChar char="ü"/>
            </a:pPr>
            <a:r>
              <a:rPr lang="fr-FR" sz="2400">
                <a:solidFill>
                  <a:srgbClr val="002060"/>
                </a:solidFill>
                <a:cs typeface="Calibri"/>
              </a:rPr>
              <a:t>Établissements médico-sociaux : sur le </a:t>
            </a:r>
            <a:r>
              <a:rPr lang="fr-FR" sz="2400">
                <a:solidFill>
                  <a:srgbClr val="002060"/>
                </a:solidFill>
                <a:cs typeface="Calibri"/>
                <a:hlinkClick r:id="rId4"/>
              </a:rPr>
              <a:t>portail des évènements sanitaires indésirables</a:t>
            </a:r>
            <a:endParaRPr lang="fr-FR" sz="2400">
              <a:solidFill>
                <a:srgbClr val="002060"/>
              </a:solidFill>
              <a:cs typeface="Calibri"/>
            </a:endParaRPr>
          </a:p>
          <a:p>
            <a:endParaRPr lang="fr-FR" sz="2400">
              <a:solidFill>
                <a:srgbClr val="002060"/>
              </a:solidFill>
              <a:cs typeface="Calibri"/>
            </a:endParaRPr>
          </a:p>
          <a:p>
            <a:endParaRPr lang="fr-FR" sz="2400" b="1">
              <a:solidFill>
                <a:prstClr val="black"/>
              </a:solidFill>
              <a:cs typeface="Calibri"/>
            </a:endParaRPr>
          </a:p>
          <a:p>
            <a:endParaRPr lang="fr-FR"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5785823"/>
            <a:ext cx="12241213" cy="1054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solidFill>
                  <a:prstClr val="white"/>
                </a:solidFill>
              </a:rPr>
              <a:t>INRS. EFICATT. Infections à </a:t>
            </a:r>
            <a:r>
              <a:rPr lang="fr-FR" sz="2000" b="1" i="1">
                <a:solidFill>
                  <a:prstClr val="white"/>
                </a:solidFill>
              </a:rPr>
              <a:t>Streptococcus </a:t>
            </a:r>
            <a:r>
              <a:rPr lang="fr-FR" sz="2000" b="1" i="1" err="1">
                <a:solidFill>
                  <a:prstClr val="white"/>
                </a:solidFill>
              </a:rPr>
              <a:t>pyogenes</a:t>
            </a:r>
            <a:r>
              <a:rPr lang="fr-FR" sz="2000" b="1">
                <a:solidFill>
                  <a:prstClr val="white"/>
                </a:solidFill>
              </a:rPr>
              <a:t>. Janvier 2022</a:t>
            </a:r>
          </a:p>
          <a:p>
            <a:r>
              <a:rPr lang="fr-FR" sz="2000" b="1">
                <a:solidFill>
                  <a:prstClr val="white"/>
                </a:solidFill>
              </a:rPr>
              <a:t>DGS-Urgent n°2022_83. Recrudescence d’infections invasives à STREPTOCOQUE A</a:t>
            </a:r>
          </a:p>
          <a:p>
            <a:r>
              <a:rPr lang="fr-FR" sz="2000" b="1">
                <a:solidFill>
                  <a:prstClr val="white"/>
                </a:solidFill>
              </a:rPr>
              <a:t>CHSPF. Avis relatif à la conduite à tenir autour d’un ou plusieurs cas d’infections invasives à </a:t>
            </a:r>
            <a:r>
              <a:rPr lang="fr-FR" sz="2000" b="1" i="1">
                <a:solidFill>
                  <a:prstClr val="white"/>
                </a:solidFill>
              </a:rPr>
              <a:t>S. </a:t>
            </a:r>
            <a:r>
              <a:rPr lang="fr-FR" sz="2000" b="1" i="1" err="1">
                <a:solidFill>
                  <a:prstClr val="white"/>
                </a:solidFill>
              </a:rPr>
              <a:t>pyogenes</a:t>
            </a:r>
            <a:r>
              <a:rPr lang="fr-FR" sz="2000" b="1">
                <a:solidFill>
                  <a:prstClr val="white"/>
                </a:solidFill>
              </a:rPr>
              <a:t>. 2005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12484" y="170643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u="sng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241213" cy="6839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</a:rPr>
              <a:t>Investigation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001" y="782673"/>
            <a:ext cx="12097344" cy="70480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/>
              <a:t>- </a:t>
            </a:r>
            <a:r>
              <a:rPr lang="fr-FR" sz="2400" b="1">
                <a:solidFill>
                  <a:srgbClr val="002060"/>
                </a:solidFill>
              </a:rPr>
              <a:t>Investigation autour des cas: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</a:rPr>
              <a:t>Description des cas </a:t>
            </a:r>
            <a:endParaRPr lang="fr-FR" sz="2000" b="1">
              <a:solidFill>
                <a:srgbClr val="00B050"/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</a:rPr>
              <a:t>Examens pratiqués dans les 7 j, recherches des professionnels ayant réalisé un acte invasif dans les 7 j</a:t>
            </a:r>
            <a:endParaRPr lang="fr-FR" sz="2000">
              <a:solidFill>
                <a:srgbClr val="002060"/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  <a:cs typeface="Calibri"/>
              </a:rPr>
              <a:t>Recherches d'infections chez les contacts proches</a:t>
            </a:r>
            <a:endParaRPr lang="fr-FR"/>
          </a:p>
          <a:p>
            <a:endParaRPr lang="fr-FR" sz="2400">
              <a:solidFill>
                <a:srgbClr val="002060"/>
              </a:solidFill>
            </a:endParaRPr>
          </a:p>
          <a:p>
            <a:r>
              <a:rPr lang="fr-FR" sz="2400" b="1">
                <a:solidFill>
                  <a:srgbClr val="002060"/>
                </a:solidFill>
              </a:rPr>
              <a:t>-Recherche d'autres cas :</a:t>
            </a:r>
            <a:endParaRPr lang="fr-FR" sz="200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</a:rPr>
              <a:t>Patients du même service pris en charge à la même période dont les voisins de chambre, </a:t>
            </a:r>
            <a:r>
              <a:rPr lang="fr-FR" sz="2000">
                <a:solidFill>
                  <a:srgbClr val="002060"/>
                </a:solidFill>
                <a:ea typeface="+mn-lt"/>
                <a:cs typeface="+mn-lt"/>
              </a:rPr>
              <a:t>patients sortis</a:t>
            </a:r>
            <a:endParaRPr lang="fr-FR" sz="200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</a:rPr>
              <a:t>Patientes accouchées du même jour &amp; recherche d'infections chez le nouveau-né</a:t>
            </a:r>
            <a:endParaRPr lang="fr-FR" sz="2000" b="1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>
                <a:solidFill>
                  <a:srgbClr val="002060"/>
                </a:solidFill>
              </a:rPr>
              <a:t>Patients opérés de la même session</a:t>
            </a:r>
            <a:r>
              <a:rPr lang="fr-FR" sz="2000">
                <a:solidFill>
                  <a:srgbClr val="002060"/>
                </a:solidFill>
                <a:cs typeface="Calibri"/>
              </a:rPr>
              <a:t> </a:t>
            </a:r>
            <a:endParaRPr lang="fr-FR" sz="2000" b="1">
              <a:solidFill>
                <a:srgbClr val="00B050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>
              <a:solidFill>
                <a:srgbClr val="002060"/>
              </a:solidFill>
              <a:cs typeface="Calibri"/>
            </a:endParaRPr>
          </a:p>
          <a:p>
            <a:r>
              <a:rPr lang="fr-FR" sz="2400" b="1">
                <a:solidFill>
                  <a:srgbClr val="002060"/>
                </a:solidFill>
              </a:rPr>
              <a:t>- Cas d'une ISO :</a:t>
            </a:r>
            <a:endParaRPr lang="fr-FR" sz="24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fr-FR" sz="2000">
                <a:solidFill>
                  <a:srgbClr val="002060"/>
                </a:solidFill>
              </a:rPr>
              <a:t>Identifier le personnel ayant eu des contacts exposants</a:t>
            </a:r>
            <a:endParaRPr lang="fr-FR" sz="20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fr-FR" sz="2000">
                <a:solidFill>
                  <a:srgbClr val="002060"/>
                </a:solidFill>
              </a:rPr>
              <a:t>Recherche d'angine et d'infections cutanées (également dans l'entourage du patient)</a:t>
            </a:r>
            <a:endParaRPr lang="fr-FR" sz="20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fr-FR" sz="2000">
                <a:solidFill>
                  <a:srgbClr val="002060"/>
                </a:solidFill>
              </a:rPr>
              <a:t>2 prélèvements de gorge</a:t>
            </a:r>
            <a:endParaRPr lang="fr-FR" sz="2000">
              <a:solidFill>
                <a:srgbClr val="002060"/>
              </a:solidFill>
              <a:cs typeface="Calibri"/>
            </a:endParaRPr>
          </a:p>
          <a:p>
            <a:endParaRPr lang="fr-FR" sz="2000">
              <a:solidFill>
                <a:srgbClr val="002060"/>
              </a:solidFill>
            </a:endParaRPr>
          </a:p>
          <a:p>
            <a:r>
              <a:rPr lang="fr-FR" sz="2000" b="1">
                <a:solidFill>
                  <a:srgbClr val="002060"/>
                </a:solidFill>
              </a:rPr>
              <a:t>-</a:t>
            </a:r>
            <a:r>
              <a:rPr lang="fr-FR" sz="2400" b="1">
                <a:solidFill>
                  <a:srgbClr val="002060"/>
                </a:solidFill>
              </a:rPr>
              <a:t>Cas post partum</a:t>
            </a:r>
            <a:r>
              <a:rPr lang="fr-FR" sz="2000" b="1">
                <a:solidFill>
                  <a:srgbClr val="002060"/>
                </a:solidFill>
              </a:rPr>
              <a:t> : </a:t>
            </a:r>
            <a:endParaRPr lang="en-US" sz="2000">
              <a:solidFill>
                <a:srgbClr val="002060"/>
              </a:solidFill>
            </a:endParaRPr>
          </a:p>
          <a:p>
            <a:pPr marL="457200" indent="-457200">
              <a:buFont typeface="Wingdings"/>
              <a:buChar char="ü"/>
            </a:pPr>
            <a:r>
              <a:rPr lang="fr-FR" sz="2000">
                <a:solidFill>
                  <a:srgbClr val="002060"/>
                </a:solidFill>
              </a:rPr>
              <a:t>2 prélèvements de gorge chez le personnel ayant pratiqué l'accouchement</a:t>
            </a:r>
            <a:endParaRPr lang="en-US" sz="2000">
              <a:solidFill>
                <a:srgbClr val="002060"/>
              </a:solidFill>
              <a:cs typeface="Calibri"/>
            </a:endParaRPr>
          </a:p>
          <a:p>
            <a:pPr>
              <a:buFont typeface="Wingdings"/>
            </a:pPr>
            <a:endParaRPr lang="fr-FR" sz="2400">
              <a:solidFill>
                <a:srgbClr val="002060"/>
              </a:solidFill>
              <a:cs typeface="Calibri"/>
            </a:endParaRPr>
          </a:p>
          <a:p>
            <a:endParaRPr lang="fr-FR" sz="2400">
              <a:solidFill>
                <a:srgbClr val="002060"/>
              </a:solidFill>
              <a:cs typeface="Calibri"/>
            </a:endParaRPr>
          </a:p>
          <a:p>
            <a:endParaRPr lang="fr-FR" sz="2400" b="1">
              <a:solidFill>
                <a:prstClr val="black"/>
              </a:solidFill>
              <a:cs typeface="Calibri"/>
            </a:endParaRPr>
          </a:p>
          <a:p>
            <a:endParaRPr lang="fr-FR"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6442992"/>
            <a:ext cx="12241213" cy="3975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1">
                <a:ea typeface="+mn-lt"/>
                <a:cs typeface="+mn-lt"/>
              </a:rPr>
              <a:t>CSHPF. Guide pour la prévention et l’investigation des infections hospitalières à </a:t>
            </a:r>
            <a:r>
              <a:rPr lang="fr-FR" sz="2000" b="1" i="1">
                <a:ea typeface="+mn-lt"/>
                <a:cs typeface="+mn-lt"/>
              </a:rPr>
              <a:t>S. pyogenes</a:t>
            </a:r>
            <a:r>
              <a:rPr lang="fr-FR" sz="2000" b="1">
                <a:ea typeface="+mn-lt"/>
                <a:cs typeface="+mn-lt"/>
              </a:rPr>
              <a:t>. Novembre 2006</a:t>
            </a:r>
            <a:endParaRPr lang="fr-FR" sz="2000">
              <a:ea typeface="+mn-lt"/>
              <a:cs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12484" y="170643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u="sng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701495" y="611253"/>
            <a:ext cx="100091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u="sng">
              <a:solidFill>
                <a:srgbClr val="002060"/>
              </a:solidFill>
            </a:endParaRPr>
          </a:p>
          <a:p>
            <a:r>
              <a:rPr lang="fr-FR" sz="2400" b="1">
                <a:solidFill>
                  <a:srgbClr val="002060"/>
                </a:solidFill>
              </a:rPr>
              <a:t>Signes respiratoires : </a:t>
            </a:r>
            <a:r>
              <a:rPr lang="fr-FR" sz="2400">
                <a:solidFill>
                  <a:srgbClr val="002060"/>
                </a:solidFill>
              </a:rPr>
              <a:t>précautions complémentaires </a:t>
            </a:r>
            <a:r>
              <a:rPr lang="fr-FR" sz="2400" b="1" u="sng">
                <a:solidFill>
                  <a:srgbClr val="002060"/>
                </a:solidFill>
              </a:rPr>
              <a:t>gouttelettes</a:t>
            </a:r>
          </a:p>
          <a:p>
            <a:r>
              <a:rPr lang="fr-FR" sz="2000">
                <a:solidFill>
                  <a:srgbClr val="002060"/>
                </a:solidFill>
              </a:rPr>
              <a:t>- masque chirurgical (le patient et le professionnel)</a:t>
            </a:r>
          </a:p>
          <a:p>
            <a:r>
              <a:rPr lang="fr-FR" sz="2000">
                <a:solidFill>
                  <a:srgbClr val="002060"/>
                </a:solidFill>
              </a:rPr>
              <a:t>- hygiène des mains</a:t>
            </a:r>
          </a:p>
          <a:p>
            <a:endParaRPr lang="fr-FR" sz="2400">
              <a:solidFill>
                <a:srgbClr val="002060"/>
              </a:solidFill>
            </a:endParaRPr>
          </a:p>
          <a:p>
            <a:endParaRPr lang="fr-FR" sz="2400">
              <a:solidFill>
                <a:srgbClr val="002060"/>
              </a:solidFill>
            </a:endParaRPr>
          </a:p>
          <a:p>
            <a:r>
              <a:rPr lang="fr-FR" sz="2400" b="1">
                <a:solidFill>
                  <a:srgbClr val="002060"/>
                </a:solidFill>
              </a:rPr>
              <a:t>Signes cutanés : </a:t>
            </a:r>
            <a:r>
              <a:rPr lang="fr-FR" sz="2400">
                <a:solidFill>
                  <a:srgbClr val="002060"/>
                </a:solidFill>
              </a:rPr>
              <a:t>précautions complémentaires </a:t>
            </a:r>
            <a:r>
              <a:rPr lang="fr-FR" sz="2400" b="1" u="sng">
                <a:solidFill>
                  <a:srgbClr val="002060"/>
                </a:solidFill>
              </a:rPr>
              <a:t>contact</a:t>
            </a:r>
          </a:p>
          <a:p>
            <a:r>
              <a:rPr lang="fr-FR" sz="2000">
                <a:solidFill>
                  <a:srgbClr val="002060"/>
                </a:solidFill>
              </a:rPr>
              <a:t>- port de gants</a:t>
            </a:r>
          </a:p>
          <a:p>
            <a:r>
              <a:rPr lang="fr-FR" sz="2000">
                <a:solidFill>
                  <a:srgbClr val="002060"/>
                </a:solidFill>
              </a:rPr>
              <a:t>- hygiène des mains</a:t>
            </a:r>
          </a:p>
          <a:p>
            <a:r>
              <a:rPr lang="fr-FR" sz="2000">
                <a:solidFill>
                  <a:srgbClr val="002060"/>
                </a:solidFill>
              </a:rPr>
              <a:t>- masque chirurgical (soin de plaie)</a:t>
            </a:r>
          </a:p>
          <a:p>
            <a:pPr algn="ctr"/>
            <a:endParaRPr lang="fr-FR" sz="2400" b="1" u="sng">
              <a:solidFill>
                <a:srgbClr val="002060"/>
              </a:solidFill>
            </a:endParaRPr>
          </a:p>
          <a:p>
            <a:pPr algn="ctr"/>
            <a:endParaRPr lang="fr-FR" sz="2400" b="1" u="sng">
              <a:solidFill>
                <a:srgbClr val="002060"/>
              </a:solidFill>
            </a:endParaRPr>
          </a:p>
          <a:p>
            <a:r>
              <a:rPr lang="fr-FR" sz="2400" b="1">
                <a:solidFill>
                  <a:srgbClr val="002060"/>
                </a:solidFill>
              </a:rPr>
              <a:t>Accouchement par voie basse :</a:t>
            </a:r>
          </a:p>
          <a:p>
            <a:r>
              <a:rPr lang="fr-FR" sz="2000">
                <a:solidFill>
                  <a:srgbClr val="002060"/>
                </a:solidFill>
              </a:rPr>
              <a:t>- masque chirurgical</a:t>
            </a:r>
          </a:p>
          <a:p>
            <a:r>
              <a:rPr lang="fr-FR" sz="2000">
                <a:solidFill>
                  <a:srgbClr val="002060"/>
                </a:solidFill>
              </a:rPr>
              <a:t>- hygiène des mains</a:t>
            </a:r>
          </a:p>
          <a:p>
            <a:r>
              <a:rPr lang="fr-FR" sz="2000">
                <a:solidFill>
                  <a:srgbClr val="002060"/>
                </a:solidFill>
              </a:rPr>
              <a:t>- protection oculaire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79" y="1363043"/>
            <a:ext cx="918517" cy="109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241213" cy="6839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rgbClr val="FFFFFF"/>
                </a:solidFill>
              </a:rPr>
              <a:t>Prévention de la diffusion</a:t>
            </a: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6193164"/>
            <a:ext cx="12241213" cy="6473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solidFill>
                  <a:prstClr val="white"/>
                </a:solidFill>
              </a:rPr>
              <a:t>SF2H. Actualisation des précautions standard. Juin 2017</a:t>
            </a:r>
          </a:p>
          <a:p>
            <a:r>
              <a:rPr lang="fr-FR" sz="2000" b="1">
                <a:solidFill>
                  <a:prstClr val="white"/>
                </a:solidFill>
              </a:rPr>
              <a:t>CSHPF. Guide pour la prévention et l’investigation des infections hospitalières à </a:t>
            </a:r>
            <a:r>
              <a:rPr lang="fr-FR" sz="2000" b="1" i="1">
                <a:solidFill>
                  <a:prstClr val="white"/>
                </a:solidFill>
              </a:rPr>
              <a:t>S. </a:t>
            </a:r>
            <a:r>
              <a:rPr lang="fr-FR" sz="2000" b="1" i="1" err="1">
                <a:solidFill>
                  <a:prstClr val="white"/>
                </a:solidFill>
              </a:rPr>
              <a:t>pyogenes</a:t>
            </a:r>
            <a:r>
              <a:rPr lang="fr-FR" sz="2000" b="1">
                <a:solidFill>
                  <a:prstClr val="white"/>
                </a:solidFill>
              </a:rPr>
              <a:t>. Novembre 2006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785" y="755270"/>
            <a:ext cx="1223340" cy="8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/>
          <a:stretch/>
        </p:blipFill>
        <p:spPr bwMode="auto">
          <a:xfrm>
            <a:off x="5433036" y="3135893"/>
            <a:ext cx="1134593" cy="80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05" y="3135893"/>
            <a:ext cx="799731" cy="82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91" r="100000">
                        <a14:foregroundMark x1="35273" y1="19455" x2="35273" y2="19455"/>
                        <a14:foregroundMark x1="32182" y1="20182" x2="32182" y2="20182"/>
                        <a14:foregroundMark x1="30000" y1="22182" x2="30000" y2="22182"/>
                        <a14:foregroundMark x1="36909" y1="18000" x2="36909" y2="18000"/>
                        <a14:foregroundMark x1="38909" y1="16909" x2="38909" y2="16909"/>
                        <a14:foregroundMark x1="79455" y1="27091" x2="79455" y2="27091"/>
                        <a14:foregroundMark x1="81818" y1="25818" x2="81818" y2="25818"/>
                        <a14:foregroundMark x1="73636" y1="31455" x2="73636" y2="31455"/>
                        <a14:foregroundMark x1="84727" y1="24000" x2="84727" y2="24000"/>
                        <a14:foregroundMark x1="88909" y1="21636" x2="88909" y2="21636"/>
                        <a14:foregroundMark x1="91818" y1="22727" x2="91818" y2="22727"/>
                        <a14:foregroundMark x1="86182" y1="22909" x2="86182" y2="22909"/>
                        <a14:foregroundMark x1="92364" y1="33636" x2="92364" y2="33636"/>
                        <a14:foregroundMark x1="86909" y1="45273" x2="86909" y2="4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38" y="4931734"/>
            <a:ext cx="1214661" cy="95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01" y="5070389"/>
            <a:ext cx="749943" cy="77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unettes de protection oculaire : Devis sur Techni-Contact - Lunette de  sécurité en Polycarbona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77" y="5025649"/>
            <a:ext cx="1319788" cy="7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12" y="1363044"/>
            <a:ext cx="881971" cy="90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80" y="3135893"/>
            <a:ext cx="918517" cy="109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41213" cy="6840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4065" y="360658"/>
            <a:ext cx="72966" cy="550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4302" y="2928067"/>
            <a:ext cx="6243019" cy="1824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302" y="1337578"/>
            <a:ext cx="6471979" cy="4165830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fr-FR" sz="2400" b="1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400" b="1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400" b="1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fr-FR" sz="2400" b="1" i="1">
                <a:solidFill>
                  <a:srgbClr val="002060"/>
                </a:solidFill>
                <a:ea typeface="+mn-lt"/>
                <a:cs typeface="+mn-lt"/>
              </a:rPr>
              <a:t>Streptococcus pyogenes</a:t>
            </a:r>
            <a:endParaRPr lang="fr-FR" sz="24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fr-FR" sz="2400" b="1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fr-FR" sz="2400" b="1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fr-FR" sz="2400" b="1">
              <a:solidFill>
                <a:srgbClr val="002060"/>
              </a:solidFill>
              <a:cs typeface="Calibri"/>
            </a:endParaRPr>
          </a:p>
          <a:p>
            <a:pPr marL="514350" indent="-514350">
              <a:buAutoNum type="arabicPeriod"/>
            </a:pPr>
            <a:r>
              <a:rPr lang="fr-FR" sz="2400" b="1">
                <a:solidFill>
                  <a:srgbClr val="002060"/>
                </a:solidFill>
              </a:rPr>
              <a:t>Point Covid-19</a:t>
            </a:r>
            <a:endParaRPr lang="fr-FR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fr-FR" sz="2400" b="1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400" b="1">
              <a:solidFill>
                <a:srgbClr val="00206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B12128E9-DFA2-CA4E-8B6B-8566BC6D6831}"/>
              </a:ext>
            </a:extLst>
          </p:cNvPr>
          <p:cNvSpPr txBox="1"/>
          <p:nvPr/>
        </p:nvSpPr>
        <p:spPr>
          <a:xfrm flipV="1">
            <a:off x="336714" y="450307"/>
            <a:ext cx="2602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425005" y="-347240"/>
            <a:ext cx="8893109" cy="782888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69216" y="226801"/>
            <a:ext cx="6298104" cy="1153220"/>
          </a:xfrm>
        </p:spPr>
        <p:txBody>
          <a:bodyPr anchor="b">
            <a:normAutofit/>
          </a:bodyPr>
          <a:lstStyle/>
          <a:p>
            <a:r>
              <a:rPr lang="fr-FR" sz="4500" b="1">
                <a:solidFill>
                  <a:srgbClr val="002060"/>
                </a:solidFill>
              </a:rPr>
              <a:t>2 Points abordés</a:t>
            </a:r>
          </a:p>
        </p:txBody>
      </p:sp>
      <p:sp>
        <p:nvSpPr>
          <p:cNvPr id="2" name="AutoShape 2" descr="Professionnels De Soins De Santé Caractères Colorés Illustration de Vecteur  - Illustration du couleur, administrateur: 90878346"/>
          <p:cNvSpPr>
            <a:spLocks noChangeAspect="1" noChangeArrowheads="1"/>
          </p:cNvSpPr>
          <p:nvPr/>
        </p:nvSpPr>
        <p:spPr bwMode="auto">
          <a:xfrm>
            <a:off x="208271" y="-820231"/>
            <a:ext cx="2639512" cy="17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26" name="Picture 2" descr="Que sait-on du variant Omicron? - Québec Sci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4055" r="22875" b="5579"/>
          <a:stretch/>
        </p:blipFill>
        <p:spPr bwMode="auto">
          <a:xfrm>
            <a:off x="6346818" y="3827877"/>
            <a:ext cx="1696148" cy="19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773A4C4B-8135-71BC-00A6-4F6CB5D3E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1" t="7947" r="9524" b="5960"/>
          <a:stretch/>
        </p:blipFill>
        <p:spPr>
          <a:xfrm>
            <a:off x="6482054" y="1886044"/>
            <a:ext cx="2194861" cy="17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20695" y="10347"/>
            <a:ext cx="12220518" cy="94118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chemeClr val="bg1"/>
                </a:solidFill>
                <a:cs typeface="Calibri"/>
              </a:rPr>
              <a:t>SIGNALEMENT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0DDF19-9113-C8F1-145B-274101097645}"/>
              </a:ext>
            </a:extLst>
          </p:cNvPr>
          <p:cNvSpPr txBox="1"/>
          <p:nvPr/>
        </p:nvSpPr>
        <p:spPr>
          <a:xfrm>
            <a:off x="1040994" y="880872"/>
            <a:ext cx="1103685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pPr marL="342900" indent="-342900">
              <a:buFont typeface="Wingdings,Sans-Serif"/>
              <a:buChar char="ü"/>
            </a:pPr>
            <a:r>
              <a:rPr lang="en-US" sz="2400" err="1">
                <a:cs typeface="Calibri"/>
              </a:rPr>
              <a:t>Origine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communautaire</a:t>
            </a:r>
            <a:r>
              <a:rPr lang="fr-FR" sz="2400">
                <a:solidFill>
                  <a:srgbClr val="002060"/>
                </a:solidFill>
                <a:ea typeface="+mn-lt"/>
                <a:cs typeface="+mn-lt"/>
              </a:rPr>
              <a:t> , ESMS non liés à un centre hospitalier: </a:t>
            </a:r>
            <a:r>
              <a:rPr lang="fr-FR" sz="2400">
                <a:solidFill>
                  <a:srgbClr val="002060"/>
                </a:solidFill>
                <a:ea typeface="+mn-lt"/>
                <a:cs typeface="+mn-lt"/>
                <a:hlinkClick r:id="rId3"/>
              </a:rPr>
              <a:t>portail des évènements sanitaires indésirables</a:t>
            </a:r>
            <a:endParaRPr lang="fr-FR" sz="2400">
              <a:ea typeface="+mn-lt"/>
              <a:cs typeface="+mn-lt"/>
            </a:endParaRPr>
          </a:p>
          <a:p>
            <a:pPr marL="342900" indent="-342900">
              <a:buFont typeface="Wingdings,Sans-Serif"/>
              <a:buChar char="ü"/>
            </a:pPr>
            <a:endParaRPr lang="fr-FR" sz="24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,Sans-Serif"/>
              <a:buChar char="ü"/>
            </a:pPr>
            <a:endParaRPr lang="fr-FR" sz="240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Wingdings,Sans-Serif"/>
              <a:buChar char="ü"/>
            </a:pPr>
            <a:r>
              <a:rPr lang="fr-FR" sz="2400">
                <a:cs typeface="Calibri"/>
              </a:rPr>
              <a:t>Associées aux soins : </a:t>
            </a:r>
            <a:endParaRPr lang="fr-FR" sz="2400">
              <a:ea typeface="+mn-lt"/>
              <a:cs typeface="+mn-lt"/>
            </a:endParaRPr>
          </a:p>
          <a:p>
            <a:pPr marL="800100" lvl="1" indent="-342900">
              <a:buFont typeface="Wingdings"/>
              <a:buChar char="v"/>
            </a:pPr>
            <a:r>
              <a:rPr lang="fr-FR" sz="2400">
                <a:ea typeface="+mn-lt"/>
                <a:cs typeface="+mn-lt"/>
              </a:rPr>
              <a:t>Établissements médico-sociaux liés à un centre hospitalier : </a:t>
            </a:r>
            <a:r>
              <a:rPr lang="fr-FR" sz="2400">
                <a:solidFill>
                  <a:srgbClr val="002060"/>
                </a:solidFill>
                <a:ea typeface="+mn-lt"/>
                <a:cs typeface="+mn-lt"/>
                <a:hlinkClick r:id="rId3"/>
              </a:rPr>
              <a:t>portail des évènements sanitaires indésirables</a:t>
            </a:r>
            <a:endParaRPr lang="fr-FR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Wingdings"/>
              <a:buChar char="v"/>
            </a:pPr>
            <a:endParaRPr lang="fr-FR" sz="2400">
              <a:solidFill>
                <a:srgbClr val="002060"/>
              </a:solidFill>
              <a:ea typeface="+mn-lt"/>
              <a:cs typeface="+mn-lt"/>
            </a:endParaRPr>
          </a:p>
          <a:p>
            <a:pPr marL="800100" lvl="1" indent="-342900">
              <a:buFont typeface="Wingdings"/>
              <a:buChar char="v"/>
            </a:pPr>
            <a:r>
              <a:rPr lang="fr-FR" sz="2400">
                <a:solidFill>
                  <a:srgbClr val="000000"/>
                </a:solidFill>
                <a:ea typeface="+mn-lt"/>
                <a:cs typeface="+mn-lt"/>
              </a:rPr>
              <a:t>Établissements</a:t>
            </a:r>
            <a:r>
              <a:rPr lang="fr-FR" sz="2400">
                <a:ea typeface="+mn-lt"/>
                <a:cs typeface="+mn-lt"/>
              </a:rPr>
              <a:t> de santé :</a:t>
            </a:r>
            <a:r>
              <a:rPr lang="fr-FR" sz="24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fr-FR" sz="2400">
                <a:solidFill>
                  <a:srgbClr val="002060"/>
                </a:solidFill>
                <a:ea typeface="+mn-lt"/>
                <a:cs typeface="+mn-lt"/>
                <a:hlinkClick r:id="rId4"/>
              </a:rPr>
              <a:t>esin</a:t>
            </a:r>
            <a:r>
              <a:rPr lang="fr-FR" sz="240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fr-FR" sz="2400">
              <a:ea typeface="+mn-lt"/>
              <a:cs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16C693-8535-3F36-1DA4-6AD9F8969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943" y="1479707"/>
            <a:ext cx="680564" cy="672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F18FB9C-99B3-8A5D-C120-A4EA1F2B4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050" y="3384543"/>
            <a:ext cx="660076" cy="652453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="" xmlns:a16="http://schemas.microsoft.com/office/drawing/2014/main" id="{BACF549D-8C4F-3EB5-2AA7-BA89E9F4B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915" y="4617433"/>
            <a:ext cx="942579" cy="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9596" y="4989492"/>
            <a:ext cx="10405031" cy="897524"/>
          </a:xfrm>
        </p:spPr>
        <p:txBody>
          <a:bodyPr/>
          <a:lstStyle/>
          <a:p>
            <a:pPr algn="ctr"/>
            <a:r>
              <a:rPr lang="fr-FR">
                <a:solidFill>
                  <a:srgbClr val="002060"/>
                </a:solidFill>
              </a:rPr>
              <a:t>2- point COVID-19</a:t>
            </a:r>
          </a:p>
        </p:txBody>
      </p:sp>
      <p:pic>
        <p:nvPicPr>
          <p:cNvPr id="5" name="Picture 2" descr="Que sait-on du variant Omicron? - Québec Sci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4055" r="22875" b="5579"/>
          <a:stretch/>
        </p:blipFill>
        <p:spPr bwMode="auto">
          <a:xfrm>
            <a:off x="4837745" y="2046474"/>
            <a:ext cx="249422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543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6950BFC3-D8DA-4A85-94F7-54DA5524770B}">
      <p188:commentRel xmlns="" xmlns:p188="http://schemas.microsoft.com/office/powerpoint/2018/8/main" r:id="rId4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0058"/>
            <a:ext cx="12241213" cy="99581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prstClr val="white"/>
                </a:solidFill>
              </a:rPr>
              <a:t>Incidence en région Centre</a:t>
            </a: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"/>
          <a:stretch/>
        </p:blipFill>
        <p:spPr bwMode="auto">
          <a:xfrm>
            <a:off x="171451" y="1095840"/>
            <a:ext cx="3960440" cy="499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67658" y="2295688"/>
            <a:ext cx="5760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/>
              <a:t>70</a:t>
            </a:r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2891794" y="3282314"/>
            <a:ext cx="5760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/>
              <a:t>75</a:t>
            </a:r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1739666" y="3786370"/>
            <a:ext cx="5760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/>
              <a:t>90</a:t>
            </a:r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803562" y="4455928"/>
            <a:ext cx="5760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/>
              <a:t>74</a:t>
            </a:r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1921236" y="5392032"/>
            <a:ext cx="75453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/>
              <a:t>88</a:t>
            </a:r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3107818" y="4794482"/>
            <a:ext cx="57606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/>
              <a:t>57</a:t>
            </a:r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4135110" y="1870716"/>
            <a:ext cx="803800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>
                <a:solidFill>
                  <a:srgbClr val="002060"/>
                </a:solidFill>
              </a:rPr>
              <a:t>Semaine glissante 26/03/23 - 01/04/23 (</a:t>
            </a:r>
            <a:r>
              <a:rPr lang="fr-FR" sz="2800" err="1">
                <a:solidFill>
                  <a:srgbClr val="002060"/>
                </a:solidFill>
              </a:rPr>
              <a:t>Geodes</a:t>
            </a:r>
            <a:r>
              <a:rPr lang="fr-FR" sz="2800">
                <a:solidFill>
                  <a:srgbClr val="002060"/>
                </a:solidFill>
              </a:rPr>
              <a:t>) : </a:t>
            </a:r>
          </a:p>
          <a:p>
            <a:pPr algn="ctr"/>
            <a:r>
              <a:rPr lang="fr-FR" sz="2800">
                <a:solidFill>
                  <a:srgbClr val="002060"/>
                </a:solidFill>
              </a:rPr>
              <a:t>Incidence/100 000 habitants/département</a:t>
            </a:r>
            <a:endParaRPr lang="fr-FR" sz="2800">
              <a:solidFill>
                <a:srgbClr val="002060"/>
              </a:solidFill>
              <a:cs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76390" y="33648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2060"/>
                </a:solidFill>
              </a:rPr>
              <a:t>Région Centre = risque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</a:rPr>
              <a:t>modéré</a:t>
            </a:r>
            <a:r>
              <a:rPr lang="fr-FR" sz="2400" b="1">
                <a:solidFill>
                  <a:srgbClr val="002060"/>
                </a:solidFill>
              </a:rPr>
              <a:t> : 11 à 200/100 000 habitants</a:t>
            </a:r>
          </a:p>
          <a:p>
            <a:endParaRPr lang="fr-FR" sz="2400" b="1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6243413"/>
            <a:ext cx="12241213" cy="59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prstClr val="white"/>
                </a:solidFill>
              </a:rPr>
              <a:t>SF2H-NOTE relative à la protection des patients et des professionnels en contexte COVID-19- 07/02/2023</a:t>
            </a:r>
          </a:p>
        </p:txBody>
      </p:sp>
    </p:spTree>
    <p:extLst>
      <p:ext uri="{BB962C8B-B14F-4D97-AF65-F5344CB8AC3E}">
        <p14:creationId xmlns:p14="http://schemas.microsoft.com/office/powerpoint/2010/main" val="13826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="" xmlns:a16="http://schemas.microsoft.com/office/drawing/2014/main" id="{4BF1F2AB-EF9E-8457-C4FA-F269CB4F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24" y="304123"/>
            <a:ext cx="9446891" cy="5585084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241213" cy="10434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prstClr val="white"/>
                </a:solidFill>
              </a:rPr>
              <a:t>Point sur les nouvelles mesures</a:t>
            </a: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6005849"/>
            <a:ext cx="12241213" cy="8235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/>
              <a:t>Ministère de la santé. Actualisation des consignes d’isolement et de dépistage dans les établissements et services accompagnant des personnes âgées et des personnes en situation de handicap. 17/03/2023</a:t>
            </a:r>
            <a:endParaRPr lang="fr-FR" sz="1600" b="1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DF6BC520-9CC2-74DB-CCBC-E3DDA4552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7" y="1339213"/>
            <a:ext cx="1697230" cy="7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/>
          <a:stretch/>
        </p:blipFill>
        <p:spPr bwMode="auto">
          <a:xfrm>
            <a:off x="9275132" y="983177"/>
            <a:ext cx="2260799" cy="226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0891"/>
            <a:ext cx="12241213" cy="94538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  <a:cs typeface="Calibri"/>
              </a:rPr>
              <a:t>Protection des professionnels</a:t>
            </a: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1450" y="1086674"/>
            <a:ext cx="1186929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Hygiène des mains par FHA </a:t>
            </a:r>
            <a:r>
              <a:rPr lang="fr-FR" sz="2000">
                <a:solidFill>
                  <a:srgbClr val="002060"/>
                </a:solidFill>
                <a:cs typeface="Calibri"/>
              </a:rPr>
              <a:t>(</a:t>
            </a:r>
            <a:r>
              <a:rPr lang="fr-FR" sz="2000" b="1">
                <a:solidFill>
                  <a:srgbClr val="002060"/>
                </a:solidFill>
                <a:ea typeface="+mn-lt"/>
                <a:cs typeface="+mn-lt"/>
              </a:rPr>
              <a:t>Précautions Standard</a:t>
            </a:r>
            <a:r>
              <a:rPr lang="fr-FR" sz="2000">
                <a:solidFill>
                  <a:srgbClr val="002060"/>
                </a:solidFill>
                <a:cs typeface="Calibri"/>
              </a:rPr>
              <a:t>)</a:t>
            </a:r>
            <a:endParaRPr lang="fr-FR" sz="20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FF0000"/>
                </a:solidFill>
                <a:cs typeface="Calibri"/>
              </a:rPr>
              <a:t>Masque chirurgical :</a:t>
            </a:r>
            <a:endParaRPr lang="fr-FR" sz="2000" b="1">
              <a:solidFill>
                <a:srgbClr val="FF000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FF0000"/>
                </a:solidFill>
                <a:cs typeface="Calibri"/>
              </a:rPr>
              <a:t>dans toutes les situations de soins, à l'intérieur de l'établissement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cs typeface="Calibri"/>
              </a:rPr>
              <a:t>si soin à risque de projections de liquides biologiques</a:t>
            </a:r>
            <a:r>
              <a:rPr lang="fr-FR" sz="2000">
                <a:solidFill>
                  <a:srgbClr val="002060"/>
                </a:solidFill>
                <a:ea typeface="+mn-lt"/>
                <a:cs typeface="+mn-lt"/>
              </a:rPr>
              <a:t> (</a:t>
            </a:r>
            <a:r>
              <a:rPr lang="fr-FR" sz="2000" b="1">
                <a:solidFill>
                  <a:srgbClr val="002060"/>
                </a:solidFill>
                <a:cs typeface="Calibri"/>
              </a:rPr>
              <a:t>Précautions Standard</a:t>
            </a:r>
            <a:r>
              <a:rPr lang="fr-FR" sz="2000">
                <a:solidFill>
                  <a:srgbClr val="002060"/>
                </a:solidFill>
                <a:ea typeface="+mn-lt"/>
                <a:cs typeface="+mn-lt"/>
              </a:rPr>
              <a:t>)</a:t>
            </a:r>
            <a:endParaRPr lang="fr-FR" sz="2000">
              <a:solidFill>
                <a:srgbClr val="00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cs typeface="Calibri"/>
              </a:rPr>
              <a:t>en continu, si signe évocateur d'une pathologie respiratoire</a:t>
            </a:r>
            <a:r>
              <a:rPr lang="fr-FR" sz="2000">
                <a:solidFill>
                  <a:srgbClr val="002060"/>
                </a:solidFill>
                <a:ea typeface="+mn-lt"/>
                <a:cs typeface="+mn-lt"/>
              </a:rPr>
              <a:t> (</a:t>
            </a:r>
            <a:r>
              <a:rPr lang="fr-FR" sz="2000" b="1">
                <a:solidFill>
                  <a:srgbClr val="002060"/>
                </a:solidFill>
                <a:cs typeface="Calibri"/>
              </a:rPr>
              <a:t>Précautions Standard</a:t>
            </a:r>
            <a:r>
              <a:rPr lang="fr-FR" sz="2000">
                <a:solidFill>
                  <a:srgbClr val="002060"/>
                </a:solidFill>
                <a:ea typeface="+mn-lt"/>
                <a:cs typeface="+mn-lt"/>
              </a:rPr>
              <a:t>)</a:t>
            </a:r>
            <a:endParaRPr lang="fr-FR" sz="20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Masque FFP2 ou APR :</a:t>
            </a:r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cs typeface="Calibri"/>
              </a:rPr>
              <a:t>lors de toute procédure à risque d'aérosolisation, quel que soit le statut du patient/résident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cs typeface="Calibri"/>
              </a:rPr>
              <a:t>pour les professionnels à risque de forme grave, sur indication du service de santé au travail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Gants de soins </a:t>
            </a:r>
            <a:r>
              <a:rPr lang="fr-FR" sz="2000">
                <a:solidFill>
                  <a:srgbClr val="002060"/>
                </a:solidFill>
                <a:cs typeface="Calibri"/>
              </a:rPr>
              <a:t>strictement limités aux indications des </a:t>
            </a:r>
            <a:r>
              <a:rPr lang="fr-FR" sz="2000" b="1">
                <a:solidFill>
                  <a:srgbClr val="002060"/>
                </a:solidFill>
                <a:cs typeface="Calibri"/>
              </a:rPr>
              <a:t>Précautions Standard</a:t>
            </a:r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Protection oculaire si soins à risque de projection de liquide biologique ou à risque d'aérosolisation, </a:t>
            </a:r>
            <a:r>
              <a:rPr lang="fr-FR" sz="2000">
                <a:solidFill>
                  <a:srgbClr val="002060"/>
                </a:solidFill>
                <a:cs typeface="Calibri"/>
              </a:rPr>
              <a:t>quel que soit le statut du patient/résident (</a:t>
            </a:r>
            <a:r>
              <a:rPr lang="fr-FR" sz="2000" b="1">
                <a:solidFill>
                  <a:srgbClr val="002060"/>
                </a:solidFill>
                <a:ea typeface="+mn-lt"/>
                <a:cs typeface="+mn-lt"/>
              </a:rPr>
              <a:t>Précautions Standard</a:t>
            </a:r>
            <a:r>
              <a:rPr lang="fr-FR" sz="2000">
                <a:solidFill>
                  <a:srgbClr val="002060"/>
                </a:solidFill>
                <a:cs typeface="Calibri"/>
              </a:rPr>
              <a:t>)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Protection de la tenue :</a:t>
            </a:r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cs typeface="Calibri"/>
              </a:rPr>
              <a:t>surblouse à manches longues si soin exposant à un risque de projection de </a:t>
            </a:r>
            <a:r>
              <a:rPr lang="fr-FR" sz="2000" err="1">
                <a:solidFill>
                  <a:srgbClr val="002060"/>
                </a:solidFill>
                <a:cs typeface="Calibri"/>
              </a:rPr>
              <a:t>liq</a:t>
            </a:r>
            <a:r>
              <a:rPr lang="fr-FR" sz="2000">
                <a:solidFill>
                  <a:srgbClr val="002060"/>
                </a:solidFill>
                <a:cs typeface="Calibri"/>
              </a:rPr>
              <a:t>. biologiques ou risque d'aérosolisation (</a:t>
            </a:r>
            <a:r>
              <a:rPr lang="fr-FR" sz="2000" b="1">
                <a:solidFill>
                  <a:srgbClr val="002060"/>
                </a:solidFill>
                <a:ea typeface="+mn-lt"/>
                <a:cs typeface="+mn-lt"/>
              </a:rPr>
              <a:t>Précautions Standard</a:t>
            </a:r>
            <a:r>
              <a:rPr lang="fr-FR" sz="2000">
                <a:solidFill>
                  <a:srgbClr val="002060"/>
                </a:solidFill>
                <a:cs typeface="Calibri"/>
              </a:rPr>
              <a:t>)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cs typeface="Calibri"/>
              </a:rPr>
              <a:t>tablier à UU si soin mouillant/souillant (</a:t>
            </a:r>
            <a:r>
              <a:rPr lang="fr-FR" sz="2000" b="1">
                <a:solidFill>
                  <a:srgbClr val="002060"/>
                </a:solidFill>
                <a:ea typeface="+mn-lt"/>
                <a:cs typeface="+mn-lt"/>
              </a:rPr>
              <a:t>Précautions Standard</a:t>
            </a:r>
            <a:r>
              <a:rPr lang="fr-FR" sz="2000">
                <a:solidFill>
                  <a:srgbClr val="002060"/>
                </a:solidFill>
                <a:cs typeface="Calibri"/>
              </a:rPr>
              <a:t>)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5788608"/>
            <a:ext cx="12241213" cy="10410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/>
              <a:t>SF2H-NOTE relative à la protection des patients et des professionnels en contexte COVID-19- 07/02/2023</a:t>
            </a:r>
            <a:endParaRPr lang="fr-FR" sz="1600" b="1">
              <a:cs typeface="Calibri"/>
            </a:endParaRPr>
          </a:p>
          <a:p>
            <a:pPr algn="ctr"/>
            <a:r>
              <a:rPr lang="fr-FR" sz="1600" b="1"/>
              <a:t>Ministère de la santé. Actualisation des consignes d’isolement et de dépistage dans les établissements et services accompagnant des personnes âgées et des personnes en situation de handicap. 17/03/2023</a:t>
            </a:r>
            <a:endParaRPr lang="fr-FR" sz="1600" b="1"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3848B7B-1B5C-FA4A-F2A6-9611AADFCE86}"/>
              </a:ext>
            </a:extLst>
          </p:cNvPr>
          <p:cNvSpPr/>
          <p:nvPr/>
        </p:nvSpPr>
        <p:spPr>
          <a:xfrm>
            <a:off x="9476787" y="341897"/>
            <a:ext cx="2085976" cy="3527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cs typeface="Calibri"/>
              </a:rPr>
              <a:t>Risque</a:t>
            </a:r>
            <a:r>
              <a:rPr lang="en-US" sz="2000" b="1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cs typeface="Calibri"/>
              </a:rPr>
              <a:t>modéré</a:t>
            </a:r>
            <a:endParaRPr lang="en-US" sz="20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2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0891"/>
            <a:ext cx="12241213" cy="96611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  <a:cs typeface="Calibri"/>
              </a:rPr>
              <a:t>Protection et implication des patients</a:t>
            </a: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9438" y="1361125"/>
            <a:ext cx="7643677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Hygiène des mains par FHA</a:t>
            </a:r>
            <a:endParaRPr lang="en-US"/>
          </a:p>
          <a:p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 </a:t>
            </a:r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     - formation à la friction </a:t>
            </a:r>
            <a:r>
              <a:rPr lang="fr-FR" sz="2000" err="1">
                <a:solidFill>
                  <a:srgbClr val="002060"/>
                </a:solidFill>
                <a:ea typeface="Calibri"/>
                <a:cs typeface="Calibri"/>
              </a:rPr>
              <a:t>hydro-alcoolique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2000">
              <a:solidFill>
                <a:srgbClr val="002060"/>
              </a:solidFill>
              <a:cs typeface="Calibri"/>
            </a:endParaRPr>
          </a:p>
          <a:p>
            <a:endParaRPr lang="fr-FR" sz="2000" b="1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Masque chirurgical :</a:t>
            </a:r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      ES :</a:t>
            </a:r>
            <a:endParaRPr lang="fr-FR" sz="2000" b="1">
              <a:solidFill>
                <a:srgbClr val="002060"/>
              </a:solidFill>
              <a:cs typeface="Calibri"/>
            </a:endParaRP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dès l'entrée dans l'établissement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dès l'entrée d'une personne dans sa chambre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dès qu'il sort de sa chambre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      EMS :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au sein de l'établissement, si le résident est symptomatique</a:t>
            </a:r>
          </a:p>
          <a:p>
            <a:endParaRPr lang="fr-FR" sz="16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5679682"/>
            <a:ext cx="12241213" cy="11499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/>
              <a:t>SF2H-NOTE relative à la protection des patients et des professionnels en contexte COVID-19- 07/02/2023</a:t>
            </a:r>
            <a:endParaRPr lang="fr-FR" sz="1600" b="1">
              <a:cs typeface="Calibri"/>
            </a:endParaRPr>
          </a:p>
          <a:p>
            <a:pPr algn="ctr"/>
            <a:r>
              <a:rPr lang="fr-FR" sz="1600" b="1"/>
              <a:t>Ministère de la santé. Actualisation des consignes d’isolement et de dépistage dans les établissements et services accompagnant des personnes âgées et des personnes en situation de handicap. 17/03/2023</a:t>
            </a:r>
            <a:endParaRPr lang="fr-FR" sz="1600" b="1"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787A178-BEC6-BBB4-D067-F97DE88CCF4B}"/>
              </a:ext>
            </a:extLst>
          </p:cNvPr>
          <p:cNvSpPr/>
          <p:nvPr/>
        </p:nvSpPr>
        <p:spPr>
          <a:xfrm>
            <a:off x="9939533" y="358247"/>
            <a:ext cx="2085976" cy="3527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cs typeface="Calibri"/>
              </a:rPr>
              <a:t>Risque</a:t>
            </a:r>
            <a:r>
              <a:rPr lang="en-US" sz="2000" b="1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cs typeface="Calibri"/>
              </a:rPr>
              <a:t>modéré</a:t>
            </a:r>
            <a:endParaRPr lang="en-US" sz="2000" b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6F6B4ECB-C4AE-8E20-79BF-A027BB5C0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18001" y="2478914"/>
            <a:ext cx="2303067" cy="16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241213" cy="6839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  <a:ea typeface="Calibri"/>
                <a:cs typeface="Calibri"/>
              </a:rPr>
              <a:t>Visites</a:t>
            </a:r>
            <a:endParaRPr lang="fr-FR" sz="36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7738" y="959950"/>
            <a:ext cx="12185123" cy="7201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Hygiène des mains par FHA</a:t>
            </a:r>
            <a:endParaRPr lang="en-US"/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à l'arrivée et au départ</a:t>
            </a:r>
          </a:p>
          <a:p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2000" b="1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Masque chirurgical :</a:t>
            </a:r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      ES :</a:t>
            </a:r>
            <a:endParaRPr lang="fr-FR" sz="2000" b="1">
              <a:solidFill>
                <a:srgbClr val="002060"/>
              </a:solidFill>
              <a:cs typeface="Calibri"/>
            </a:endParaRP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en continu, dès l'entrée dans l'établissement 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     EMS :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recommandé en période hivernale et/ou si circulation active du COVID-19 ou d'un virus responsable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d'une infection respiratoire aigüe (type grippe saisonnière)</a:t>
            </a:r>
            <a:endParaRPr lang="fr-FR" sz="2000">
              <a:solidFill>
                <a:srgbClr val="000000"/>
              </a:solidFill>
              <a:ea typeface="Calibri"/>
              <a:cs typeface="Calibri"/>
            </a:endParaRPr>
          </a:p>
          <a:p>
            <a:endParaRPr lang="fr-FR" sz="1600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1600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1600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16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1600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16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>
              <a:solidFill>
                <a:srgbClr val="002060"/>
              </a:solidFill>
              <a:cs typeface="Calibri"/>
            </a:endParaRPr>
          </a:p>
          <a:p>
            <a:endParaRPr lang="fr-FR">
              <a:solidFill>
                <a:srgbClr val="002060"/>
              </a:solidFill>
              <a:cs typeface="Calibri"/>
            </a:endParaRPr>
          </a:p>
          <a:p>
            <a:endParaRPr lang="fr-FR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5995566"/>
            <a:ext cx="12241213" cy="8449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600" b="1"/>
              <a:t>SF2H-NOTE relative à la protection des patients et des professionnels en contexte COVID-19- 07/02/2023</a:t>
            </a:r>
            <a:endParaRPr lang="fr-FR" sz="1600" b="1">
              <a:cs typeface="Calibri"/>
            </a:endParaRPr>
          </a:p>
          <a:p>
            <a:r>
              <a:rPr lang="fr-FR" sz="1600" b="1"/>
              <a:t>Ministère de la santé. Actualisation des consignes d’isolement et de dépistage dans les établissements et services accompagnant des personnes âgées et des personnes en situation de handicap. 17/03/2023</a:t>
            </a:r>
            <a:endParaRPr lang="fr-FR" sz="1600" b="1"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/>
          <a:stretch/>
        </p:blipFill>
        <p:spPr bwMode="auto">
          <a:xfrm>
            <a:off x="5612496" y="2134690"/>
            <a:ext cx="1782083" cy="17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3848B7B-1B5C-FA4A-F2A6-9611AADFCE86}"/>
              </a:ext>
            </a:extLst>
          </p:cNvPr>
          <p:cNvSpPr/>
          <p:nvPr/>
        </p:nvSpPr>
        <p:spPr>
          <a:xfrm>
            <a:off x="10062511" y="166564"/>
            <a:ext cx="1802817" cy="3527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cs typeface="Calibri"/>
              </a:rPr>
              <a:t>Risque </a:t>
            </a:r>
            <a:r>
              <a:rPr lang="en-US" b="1" err="1">
                <a:solidFill>
                  <a:srgbClr val="FFFFFF"/>
                </a:solidFill>
                <a:cs typeface="Calibri"/>
              </a:rPr>
              <a:t>modéré</a:t>
            </a:r>
            <a:endParaRPr lang="en-US" b="1" err="1">
              <a:solidFill>
                <a:srgbClr val="FFFFFF"/>
              </a:solidFill>
            </a:endParaRPr>
          </a:p>
        </p:txBody>
      </p:sp>
      <p:pic>
        <p:nvPicPr>
          <p:cNvPr id="10" name="Picture 12" descr="Image libre: Dimensionnelles, le modèle, la grippe, sous-types, les ...">
            <a:extLst>
              <a:ext uri="{FF2B5EF4-FFF2-40B4-BE49-F238E27FC236}">
                <a16:creationId xmlns="" xmlns:a16="http://schemas.microsoft.com/office/drawing/2014/main" id="{21B97EEA-3AB5-5051-505E-C90BABDFE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622" y="4393272"/>
            <a:ext cx="861444" cy="8521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799651-1FA0-AACD-C0FE-CDE39BF9A199}"/>
              </a:ext>
            </a:extLst>
          </p:cNvPr>
          <p:cNvSpPr/>
          <p:nvPr/>
        </p:nvSpPr>
        <p:spPr>
          <a:xfrm>
            <a:off x="7966519" y="751734"/>
            <a:ext cx="4198740" cy="13840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rgbClr val="FFFFFF"/>
                </a:solidFill>
                <a:cs typeface="Calibri"/>
              </a:rPr>
              <a:t>Interdites</a:t>
            </a:r>
            <a:r>
              <a:rPr lang="en-US" sz="2400" b="1">
                <a:solidFill>
                  <a:srgbClr val="FFFFFF"/>
                </a:solidFill>
                <a:cs typeface="Calibri"/>
              </a:rPr>
              <a:t> aux </a:t>
            </a:r>
            <a:r>
              <a:rPr lang="en-US" sz="2400" b="1" err="1">
                <a:solidFill>
                  <a:srgbClr val="FFFFFF"/>
                </a:solidFill>
                <a:cs typeface="Calibri"/>
              </a:rPr>
              <a:t>visiteurs</a:t>
            </a:r>
            <a:r>
              <a:rPr lang="en-US" sz="2400" b="1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b="1" err="1">
                <a:solidFill>
                  <a:srgbClr val="FFFFFF"/>
                </a:solidFill>
                <a:cs typeface="Calibri"/>
              </a:rPr>
              <a:t>atteints</a:t>
            </a:r>
            <a:r>
              <a:rPr lang="en-US" sz="2400" b="1">
                <a:solidFill>
                  <a:srgbClr val="FFFFFF"/>
                </a:solidFill>
                <a:cs typeface="Calibri"/>
              </a:rPr>
              <a:t> de COVID-19</a:t>
            </a:r>
            <a:endParaRPr lang="en-US" sz="2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241213" cy="6839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</a:rPr>
              <a:t>Dépistage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6059754"/>
            <a:ext cx="12241213" cy="7807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600" b="1"/>
              <a:t>SF2H-NOTE relative à la protection des patients et des professionnels en contexte COVID-19- 07/02/2023</a:t>
            </a:r>
            <a:endParaRPr lang="fr-FR" sz="1600" b="1">
              <a:cs typeface="Calibri"/>
            </a:endParaRPr>
          </a:p>
          <a:p>
            <a:r>
              <a:rPr lang="fr-FR" sz="1600" b="1"/>
              <a:t>Ministère de la santé. Actualisation des consignes d’isolement et de dépistage dans les établissements et services accompagnant des personnes âgées et des personnes en situation de handicap. 17/03/2023</a:t>
            </a:r>
            <a:endParaRPr lang="fr-FR" sz="1600" b="1">
              <a:cs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8367" y="837228"/>
            <a:ext cx="273630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u="sng">
                <a:solidFill>
                  <a:srgbClr val="002060"/>
                </a:solidFill>
              </a:rPr>
              <a:t>Dépistage des patients</a:t>
            </a:r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55510" y="1355876"/>
            <a:ext cx="945531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Pout tout patient/résident, vacciné ou non, sans antécédent de COVID &lt; ou = 2 mois :</a:t>
            </a: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si symptômes évocateurs de COVID, dès leur apparition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si contact d'un cas COVID patient, professionnel ou visiteur 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2000" b="1">
              <a:solidFill>
                <a:srgbClr val="002060"/>
              </a:solidFill>
              <a:cs typeface="Calibri"/>
            </a:endParaRPr>
          </a:p>
          <a:p>
            <a:endParaRPr lang="fr-FR" sz="2000" b="1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Selon la situation épidémique régionale ou locale, dépistage de patient asymptomatique :</a:t>
            </a:r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 b="1">
                <a:solidFill>
                  <a:srgbClr val="002060"/>
                </a:solidFill>
                <a:cs typeface="Calibri"/>
              </a:rPr>
              <a:t>  </a:t>
            </a:r>
            <a:r>
              <a:rPr lang="fr-FR" sz="2000">
                <a:solidFill>
                  <a:srgbClr val="002060"/>
                </a:solidFill>
                <a:cs typeface="Calibri"/>
              </a:rPr>
              <a:t>    - avant une chirurgie programmée (selon recommandations de la SFAR)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avant une hospitalisation conventionnelle         </a:t>
            </a:r>
            <a:endParaRPr lang="fr-FR" sz="2000">
              <a:cs typeface="Calibri"/>
            </a:endParaRP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lors d'une admission en urgence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2000" b="1">
              <a:solidFill>
                <a:srgbClr val="002060"/>
              </a:solidFill>
              <a:cs typeface="Calibri"/>
            </a:endParaRPr>
          </a:p>
          <a:p>
            <a:endParaRPr lang="fr-FR" sz="2000" b="1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Nouveau dépistage entre J5 et J7</a:t>
            </a:r>
          </a:p>
          <a:p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 </a:t>
            </a:r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  </a:t>
            </a:r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   - selon stratégie d'établissement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="" xmlns:a16="http://schemas.microsoft.com/office/drawing/2014/main" id="{35BE24B0-8C43-1A15-03E8-ADD976FF63D5}"/>
              </a:ext>
            </a:extLst>
          </p:cNvPr>
          <p:cNvSpPr/>
          <p:nvPr/>
        </p:nvSpPr>
        <p:spPr>
          <a:xfrm>
            <a:off x="5109255" y="3866428"/>
            <a:ext cx="122655" cy="6024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0982B2E-C070-0CB5-4F4A-5A675A87AC36}"/>
              </a:ext>
            </a:extLst>
          </p:cNvPr>
          <p:cNvSpPr/>
          <p:nvPr/>
        </p:nvSpPr>
        <p:spPr>
          <a:xfrm>
            <a:off x="9357016" y="156766"/>
            <a:ext cx="1802817" cy="3527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cs typeface="Calibri"/>
              </a:rPr>
              <a:t>Risque </a:t>
            </a:r>
            <a:r>
              <a:rPr lang="en-US" b="1" err="1">
                <a:solidFill>
                  <a:srgbClr val="FFFFFF"/>
                </a:solidFill>
                <a:cs typeface="Calibri"/>
              </a:rPr>
              <a:t>modéré</a:t>
            </a:r>
            <a:endParaRPr lang="en-US" b="1" err="1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72940B-3CC7-1AD3-1B16-BD546FD41044}"/>
              </a:ext>
            </a:extLst>
          </p:cNvPr>
          <p:cNvSpPr txBox="1"/>
          <p:nvPr/>
        </p:nvSpPr>
        <p:spPr>
          <a:xfrm>
            <a:off x="5297518" y="3944492"/>
            <a:ext cx="42427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Calibri"/>
              </a:rPr>
              <a:t>selon stratégie d'établissement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="" xmlns:a16="http://schemas.microsoft.com/office/drawing/2014/main" id="{CA291F81-3BE1-26F8-A369-D3DE37DC2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10372" y="2708978"/>
            <a:ext cx="2510477" cy="1416195"/>
          </a:xfrm>
          <a:prstGeom prst="rect">
            <a:avLst/>
          </a:prstGeom>
        </p:spPr>
      </p:pic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FE14C6B9-F4E4-4E02-0E4C-EAB37B679ED8}"/>
              </a:ext>
            </a:extLst>
          </p:cNvPr>
          <p:cNvSpPr/>
          <p:nvPr/>
        </p:nvSpPr>
        <p:spPr>
          <a:xfrm rot="1620000">
            <a:off x="9139181" y="1064309"/>
            <a:ext cx="2233737" cy="1155827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cs typeface="Calibri"/>
              </a:rPr>
              <a:t>cluster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3365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241213" cy="6839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</a:rPr>
              <a:t>Dépistage avant une chirurgie programmée- SFAR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66213011-4C94-BE63-AA5C-B3362831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9" y="688365"/>
            <a:ext cx="10848641" cy="6090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89CF594-B601-90F7-63AF-97A930001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96992" y="2904306"/>
            <a:ext cx="1978737" cy="11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241213" cy="6839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</a:rPr>
              <a:t>Dépistage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6059754"/>
            <a:ext cx="12241213" cy="7807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600" b="1"/>
              <a:t>SF2H-NOTE relative à la protection des patients et des professionnels en contexte COVID-19- 07/02/2023</a:t>
            </a:r>
            <a:endParaRPr lang="fr-FR" sz="1600" b="1">
              <a:cs typeface="Calibri"/>
            </a:endParaRPr>
          </a:p>
          <a:p>
            <a:r>
              <a:rPr lang="fr-FR" sz="1600" b="1"/>
              <a:t>Ministère de la santé. Actualisation des consignes d’isolement et de dépistage dans les établissements et services accompagnant des personnes âgées et des personnes en situation de handicap. 17/03/2023</a:t>
            </a:r>
            <a:endParaRPr lang="fr-FR" sz="1600" b="1">
              <a:cs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8367" y="837228"/>
            <a:ext cx="36771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u="sng">
                <a:solidFill>
                  <a:srgbClr val="002060"/>
                </a:solidFill>
              </a:rPr>
              <a:t>Dépistage des professionnels</a:t>
            </a:r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14301" y="1431107"/>
            <a:ext cx="11680102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cs typeface="Calibri"/>
              </a:rPr>
              <a:t>Pout tout professionnel, vacciné ou non, sans antécédent de COVID &lt; ou = 2 mois :</a:t>
            </a: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dès l'apparition de symptômes évocateurs de COVID-19, même mineurs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fr-FR" sz="2000">
                <a:solidFill>
                  <a:srgbClr val="002060"/>
                </a:solidFill>
                <a:cs typeface="Calibri"/>
              </a:rPr>
              <a:t>      - si contact d'un cas COVID-19 entre J2 et J4 après le dernier contact avec le cas</a:t>
            </a:r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sz="2000">
              <a:solidFill>
                <a:srgbClr val="002060"/>
              </a:solidFill>
              <a:cs typeface="Calibri"/>
            </a:endParaRPr>
          </a:p>
          <a:p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Éviction des professionnels cas COVID-19 :</a:t>
            </a:r>
          </a:p>
          <a:p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    </a:t>
            </a:r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- sur prescription médicale (suspension des arrêts dérogatoires depuis 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  le 1er février 2023)</a:t>
            </a:r>
            <a:endParaRPr lang="fr-FR"/>
          </a:p>
          <a:p>
            <a:endParaRPr lang="fr-FR" sz="2000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Poursuite de l'activité d'un professionnel atteint de COVID-19 :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masque chirurgical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prise de repas, ou pauses (café, cigarette) à distance de ses collègues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hygiène des mains par FHA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désinfection des surfaces fréquemment manipulées</a:t>
            </a:r>
          </a:p>
          <a:p>
            <a:endParaRPr lang="fr-FR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fr-FR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0982B2E-C070-0CB5-4F4A-5A675A87AC36}"/>
              </a:ext>
            </a:extLst>
          </p:cNvPr>
          <p:cNvSpPr/>
          <p:nvPr/>
        </p:nvSpPr>
        <p:spPr>
          <a:xfrm>
            <a:off x="9357016" y="156766"/>
            <a:ext cx="1802817" cy="3527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cs typeface="Calibri"/>
              </a:rPr>
              <a:t>Risque </a:t>
            </a:r>
            <a:r>
              <a:rPr lang="en-US" b="1" err="1">
                <a:solidFill>
                  <a:srgbClr val="FFFFFF"/>
                </a:solidFill>
                <a:cs typeface="Calibri"/>
              </a:rPr>
              <a:t>modéré</a:t>
            </a:r>
            <a:endParaRPr lang="en-US" b="1" err="1">
              <a:solidFill>
                <a:srgbClr val="FFFFFF"/>
              </a:solidFill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="" xmlns:a16="http://schemas.microsoft.com/office/drawing/2014/main" id="{3F996ECF-387D-9AB4-BCA1-22AAE9611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67900" y="2814864"/>
            <a:ext cx="2446291" cy="1370347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EA75AAE6-D485-C9AD-5A3A-28402803E7BA}"/>
              </a:ext>
            </a:extLst>
          </p:cNvPr>
          <p:cNvSpPr/>
          <p:nvPr/>
        </p:nvSpPr>
        <p:spPr>
          <a:xfrm rot="1620000">
            <a:off x="9057769" y="1106293"/>
            <a:ext cx="2125928" cy="1136228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cs typeface="Calibri"/>
              </a:rPr>
              <a:t>cluster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0164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41212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3D0194A3-9F78-F48A-C37D-C63DCF8E2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31" r="9110" b="5052"/>
          <a:stretch/>
        </p:blipFill>
        <p:spPr>
          <a:xfrm>
            <a:off x="3538392" y="188312"/>
            <a:ext cx="8701807" cy="66571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95983" cy="6840537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9910" y="1119505"/>
            <a:ext cx="4882841" cy="3195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i="1"/>
              <a:t>Streptococcus pyogenes</a:t>
            </a:r>
            <a:r>
              <a:rPr lang="en-US" sz="4100" i="1">
                <a:cs typeface="Calibri"/>
              </a:rPr>
              <a:t/>
            </a:r>
            <a:br>
              <a:rPr lang="en-US" sz="4100" i="1">
                <a:cs typeface="Calibri"/>
              </a:rPr>
            </a:br>
            <a:r>
              <a:rPr lang="en-US" sz="2800" i="1">
                <a:cs typeface="Calibri"/>
              </a:rPr>
              <a:t>streptocoque du </a:t>
            </a:r>
            <a:r>
              <a:rPr lang="en-US" sz="2800" i="1" err="1">
                <a:cs typeface="Calibri"/>
              </a:rPr>
              <a:t>groupe</a:t>
            </a:r>
            <a:r>
              <a:rPr lang="en-US" sz="2800" i="1">
                <a:cs typeface="Calibri"/>
              </a:rPr>
              <a:t> A</a:t>
            </a:r>
            <a:endParaRPr lang="en-US" sz="3200" i="1">
              <a:cs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63470" y="343591"/>
            <a:ext cx="145931" cy="706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2970" y="4535342"/>
            <a:ext cx="3993696" cy="1824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0891"/>
            <a:ext cx="12241213" cy="86913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  <a:ea typeface="Calibri"/>
                <a:cs typeface="Calibri"/>
              </a:rPr>
              <a:t>Parcours du patient COVID-19</a:t>
            </a: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CD0EB0-208A-4AA7-A3D4-FB9FCF59ADA5}"/>
              </a:ext>
            </a:extLst>
          </p:cNvPr>
          <p:cNvSpPr/>
          <p:nvPr/>
        </p:nvSpPr>
        <p:spPr>
          <a:xfrm>
            <a:off x="0" y="5852796"/>
            <a:ext cx="12241213" cy="9877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/>
              <a:t>SF2H-NOTE relative à la protection des patients et des professionnels en contexte COVID-19- 07/02/2023</a:t>
            </a:r>
            <a:endParaRPr lang="fr-FR" sz="1600" b="1">
              <a:cs typeface="Calibri"/>
            </a:endParaRPr>
          </a:p>
          <a:p>
            <a:pPr algn="ctr"/>
            <a:r>
              <a:rPr lang="fr-FR" sz="1600" b="1"/>
              <a:t>Ministère de la santé. Actualisation des consignes d’isolement et de dépistage dans les établissements et services accompagnant des personnes âgées et des personnes en situation de handicap. 17/03/2023</a:t>
            </a:r>
            <a:endParaRPr lang="fr-FR" sz="1600" b="1"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360" y="1010838"/>
            <a:ext cx="12081952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Regroupement des patients cas COVID-19 en secteur dédié,</a:t>
            </a:r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 selon stratégie d'établissement</a:t>
            </a:r>
          </a:p>
          <a:p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Précautions complémentaires Contact et Gouttelettes :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- 14 jours si patient non immunodéprimé, dont 2 jours sans fièvre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- 24 jours si immunodépression ou forme grave symptomatique 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- 10 jours si patient asymptomatique et non immunodéprimé </a:t>
            </a:r>
          </a:p>
          <a:p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Transfert en SSR/EMS possible selon début des symptômes :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- 8ème jour dont 2 jours sans fièvre + amélioration de l'état respiratoire, patient non immunodéprimé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 - 10ème jour si immunodépression ou forme grave</a:t>
            </a:r>
          </a:p>
          <a:p>
            <a:endParaRPr lang="fr-FR" sz="200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fr-FR" sz="2000" b="1">
                <a:solidFill>
                  <a:srgbClr val="002060"/>
                </a:solidFill>
                <a:ea typeface="Calibri"/>
                <a:cs typeface="Calibri"/>
              </a:rPr>
              <a:t>Si décès du patient :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- le défunt COVID-19 considéré non contagieux à partir de 10 jours après le début des symptômes ou test Positif</a:t>
            </a:r>
            <a:endParaRPr lang="fr-FR" sz="2000"/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- pas de housse pour le transport du corps vers la chambre mortuaire</a:t>
            </a:r>
          </a:p>
          <a:p>
            <a:r>
              <a:rPr lang="fr-FR" sz="2000">
                <a:solidFill>
                  <a:srgbClr val="002060"/>
                </a:solidFill>
                <a:ea typeface="Calibri"/>
                <a:cs typeface="Calibri"/>
              </a:rPr>
              <a:t>     - les soins de conservations restent interdits</a:t>
            </a:r>
          </a:p>
          <a:p>
            <a:endParaRPr lang="fr-FR" sz="20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013DA46-7F89-8090-FB97-DFD43CEF7B48}"/>
              </a:ext>
            </a:extLst>
          </p:cNvPr>
          <p:cNvSpPr/>
          <p:nvPr/>
        </p:nvSpPr>
        <p:spPr>
          <a:xfrm>
            <a:off x="9455011" y="265667"/>
            <a:ext cx="2085976" cy="3527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cs typeface="Calibri"/>
              </a:rPr>
              <a:t>Risque</a:t>
            </a:r>
            <a:r>
              <a:rPr lang="en-US" sz="2000" b="1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cs typeface="Calibri"/>
              </a:rPr>
              <a:t>modéré</a:t>
            </a:r>
            <a:endParaRPr lang="en-US" sz="20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6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="" xmlns:a16="http://schemas.microsoft.com/office/drawing/2014/main" id="{203E95C2-F45A-7547-9CAE-BDE6EFC1640D}"/>
              </a:ext>
            </a:extLst>
          </p:cNvPr>
          <p:cNvSpPr txBox="1">
            <a:spLocks/>
          </p:cNvSpPr>
          <p:nvPr/>
        </p:nvSpPr>
        <p:spPr>
          <a:xfrm>
            <a:off x="0" y="10891"/>
            <a:ext cx="12241213" cy="72242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chemeClr val="bg1"/>
                </a:solidFill>
                <a:ea typeface="Calibri"/>
                <a:cs typeface="Calibri"/>
              </a:rPr>
              <a:t>Et n'oubliez pas … !</a:t>
            </a:r>
          </a:p>
        </p:txBody>
      </p:sp>
      <p:sp>
        <p:nvSpPr>
          <p:cNvPr id="2" name="AutoShape 2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File:Correct sneezing poster in English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AutoShape 8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10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12" descr="Free picture: sneeze, coronavirus, pneumonia, COVID-19, influenza,  salivary, droplets, epidemic, patient, infectious disea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DBE1FD9E-6464-9482-74C3-7DE50E5DB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40" y="738825"/>
            <a:ext cx="4350056" cy="6096797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="" xmlns:a16="http://schemas.microsoft.com/office/drawing/2014/main" id="{F33766F8-E399-1A9E-C013-F268AD7AE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01" y="742721"/>
            <a:ext cx="4320291" cy="60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r="12326" b="6518"/>
          <a:stretch/>
        </p:blipFill>
        <p:spPr bwMode="auto">
          <a:xfrm>
            <a:off x="1589890" y="1409179"/>
            <a:ext cx="9254229" cy="47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>
                <a:solidFill>
                  <a:srgbClr val="002060"/>
                </a:solidFill>
              </a:rPr>
              <a:t>Prochaine WEB conférence</a:t>
            </a:r>
            <a:br>
              <a:rPr lang="fr-FR" sz="3200" b="1">
                <a:solidFill>
                  <a:srgbClr val="002060"/>
                </a:solidFill>
              </a:rPr>
            </a:br>
            <a:r>
              <a:rPr lang="fr-FR" sz="3200" b="1">
                <a:solidFill>
                  <a:srgbClr val="FF0000"/>
                </a:solidFill>
              </a:rPr>
              <a:t>en fonction de l’actualité</a:t>
            </a:r>
            <a:endParaRPr lang="fr-FR" sz="3200" b="1">
              <a:solidFill>
                <a:srgbClr val="002060"/>
              </a:solidFill>
            </a:endParaRPr>
          </a:p>
        </p:txBody>
      </p:sp>
      <p:sp>
        <p:nvSpPr>
          <p:cNvPr id="5" name="ZoneTexte 11"/>
          <p:cNvSpPr txBox="1"/>
          <p:nvPr/>
        </p:nvSpPr>
        <p:spPr>
          <a:xfrm>
            <a:off x="2553873" y="6322128"/>
            <a:ext cx="302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002060"/>
                </a:solidFill>
                <a:hlinkClick r:id="rId4"/>
              </a:rPr>
              <a:t>https://www.cpias-centre.fr/</a:t>
            </a:r>
            <a:r>
              <a:rPr lang="fr-FR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394462" y="6322128"/>
            <a:ext cx="2196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/>
              <a:t>Tél : 02 47 47 82 90</a:t>
            </a:r>
          </a:p>
        </p:txBody>
      </p:sp>
    </p:spTree>
    <p:extLst>
      <p:ext uri="{BB962C8B-B14F-4D97-AF65-F5344CB8AC3E}">
        <p14:creationId xmlns:p14="http://schemas.microsoft.com/office/powerpoint/2010/main" val="16126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9670FE6-71E0-DB64-FE0B-94D82A38E546}"/>
              </a:ext>
            </a:extLst>
          </p:cNvPr>
          <p:cNvSpPr/>
          <p:nvPr/>
        </p:nvSpPr>
        <p:spPr>
          <a:xfrm>
            <a:off x="505133" y="1615667"/>
            <a:ext cx="8283917" cy="35125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4959AE-E082-DC50-C646-B23A28973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72" y="-904"/>
            <a:ext cx="12247583" cy="986073"/>
          </a:xfrm>
          <a:solidFill>
            <a:srgbClr val="00B0F0"/>
          </a:solidFill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cs typeface="Calibri"/>
              </a:rPr>
              <a:t>La </a:t>
            </a:r>
            <a:r>
              <a:rPr lang="en-US" b="1" err="1">
                <a:solidFill>
                  <a:srgbClr val="FFFFFF"/>
                </a:solidFill>
                <a:cs typeface="Calibri"/>
              </a:rPr>
              <a:t>pathogénicité</a:t>
            </a:r>
            <a:r>
              <a:rPr lang="en-US" b="1">
                <a:solidFill>
                  <a:srgbClr val="FFFFFF"/>
                </a:solidFill>
                <a:cs typeface="Calibri"/>
              </a:rPr>
              <a:t> de </a:t>
            </a:r>
            <a:r>
              <a:rPr lang="en-US" b="1" i="1">
                <a:solidFill>
                  <a:srgbClr val="FFFFFF"/>
                </a:solidFill>
                <a:cs typeface="Calibri"/>
              </a:rPr>
              <a:t>S. pyogenes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52F245-AAF2-C589-A84E-0BB8E0963842}"/>
              </a:ext>
            </a:extLst>
          </p:cNvPr>
          <p:cNvSpPr/>
          <p:nvPr/>
        </p:nvSpPr>
        <p:spPr>
          <a:xfrm>
            <a:off x="742466" y="2865330"/>
            <a:ext cx="5856146" cy="14672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178B656-1A3F-E85D-3FB8-090756F253C9}"/>
              </a:ext>
            </a:extLst>
          </p:cNvPr>
          <p:cNvSpPr/>
          <p:nvPr/>
        </p:nvSpPr>
        <p:spPr>
          <a:xfrm>
            <a:off x="6928242" y="2835936"/>
            <a:ext cx="1581552" cy="14966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A8D27F1-0FBC-88CC-2ACA-3EF5EA70CBEB}"/>
              </a:ext>
            </a:extLst>
          </p:cNvPr>
          <p:cNvSpPr/>
          <p:nvPr/>
        </p:nvSpPr>
        <p:spPr>
          <a:xfrm>
            <a:off x="9148624" y="2835936"/>
            <a:ext cx="2813252" cy="14966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42CE9E-D41E-F541-7C4F-05FE581C12B6}"/>
              </a:ext>
            </a:extLst>
          </p:cNvPr>
          <p:cNvSpPr txBox="1"/>
          <p:nvPr/>
        </p:nvSpPr>
        <p:spPr>
          <a:xfrm>
            <a:off x="442306" y="1829231"/>
            <a:ext cx="82801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Calibri"/>
              </a:rPr>
              <a:t>Infections </a:t>
            </a:r>
            <a:r>
              <a:rPr lang="en-US" sz="3200" b="1" err="1">
                <a:solidFill>
                  <a:srgbClr val="002060"/>
                </a:solidFill>
                <a:cs typeface="Calibri"/>
              </a:rPr>
              <a:t>suppurées</a:t>
            </a:r>
            <a:endParaRPr lang="en-US" sz="3200" b="1" err="1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DEECDA-C8F7-4C57-4EB1-D7A33C7D2193}"/>
              </a:ext>
            </a:extLst>
          </p:cNvPr>
          <p:cNvSpPr txBox="1"/>
          <p:nvPr/>
        </p:nvSpPr>
        <p:spPr>
          <a:xfrm>
            <a:off x="9182460" y="3201022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cs typeface="Calibri"/>
              </a:rPr>
              <a:t>Complications post-</a:t>
            </a:r>
            <a:r>
              <a:rPr lang="en-US" sz="2400" b="1" err="1">
                <a:solidFill>
                  <a:srgbClr val="FFFFFF"/>
                </a:solidFill>
                <a:cs typeface="Calibri"/>
              </a:rPr>
              <a:t>streptococciques</a:t>
            </a:r>
            <a:endParaRPr lang="en-US" sz="2400" b="1" err="1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8C68E6-62BB-D10E-FE4F-53BAB4C226D6}"/>
              </a:ext>
            </a:extLst>
          </p:cNvPr>
          <p:cNvSpPr txBox="1"/>
          <p:nvPr/>
        </p:nvSpPr>
        <p:spPr>
          <a:xfrm>
            <a:off x="6981247" y="3161830"/>
            <a:ext cx="14925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cs typeface="Calibri"/>
              </a:rPr>
              <a:t>Infections</a:t>
            </a:r>
            <a:endParaRPr lang="en-US" sz="2400" b="1" err="1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  <a:cs typeface="Calibri"/>
              </a:rPr>
              <a:t>invasives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86B616-3D38-DFBD-32E2-19C4788D179B}"/>
              </a:ext>
            </a:extLst>
          </p:cNvPr>
          <p:cNvSpPr txBox="1"/>
          <p:nvPr/>
        </p:nvSpPr>
        <p:spPr>
          <a:xfrm>
            <a:off x="738579" y="3191224"/>
            <a:ext cx="61660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cs typeface="Calibri"/>
              </a:rPr>
              <a:t>Infections </a:t>
            </a:r>
            <a:r>
              <a:rPr lang="en-US" sz="2400" b="1" err="1">
                <a:solidFill>
                  <a:srgbClr val="002060"/>
                </a:solidFill>
                <a:cs typeface="Calibri"/>
              </a:rPr>
              <a:t>focales</a:t>
            </a:r>
          </a:p>
          <a:p>
            <a:pPr algn="ctr"/>
            <a:r>
              <a:rPr lang="en-US" sz="2400" b="1" err="1">
                <a:solidFill>
                  <a:srgbClr val="002060"/>
                </a:solidFill>
                <a:cs typeface="Calibri"/>
              </a:rPr>
              <a:t>superficielles</a:t>
            </a:r>
          </a:p>
        </p:txBody>
      </p:sp>
      <p:pic>
        <p:nvPicPr>
          <p:cNvPr id="25" name="Picture 16" descr="Groupe contour">
            <a:extLst>
              <a:ext uri="{FF2B5EF4-FFF2-40B4-BE49-F238E27FC236}">
                <a16:creationId xmlns="" xmlns:a16="http://schemas.microsoft.com/office/drawing/2014/main" id="{C9EB6BF4-B7D1-E880-1261-C7D4F43F4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353" y="3584719"/>
            <a:ext cx="3065470" cy="3065335"/>
          </a:xfrm>
          <a:prstGeom prst="rect">
            <a:avLst/>
          </a:prstGeom>
        </p:spPr>
      </p:pic>
      <p:pic>
        <p:nvPicPr>
          <p:cNvPr id="26" name="Picture 16" descr="Groupe contour">
            <a:extLst>
              <a:ext uri="{FF2B5EF4-FFF2-40B4-BE49-F238E27FC236}">
                <a16:creationId xmlns="" xmlns:a16="http://schemas.microsoft.com/office/drawing/2014/main" id="{E7B42D32-07EC-A5B3-46D3-CA8ADC647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6675" y="3594516"/>
            <a:ext cx="3065470" cy="3065335"/>
          </a:xfrm>
          <a:prstGeom prst="rect">
            <a:avLst/>
          </a:prstGeom>
        </p:spPr>
      </p:pic>
      <p:pic>
        <p:nvPicPr>
          <p:cNvPr id="31" name="Picture 31">
            <a:extLst>
              <a:ext uri="{FF2B5EF4-FFF2-40B4-BE49-F238E27FC236}">
                <a16:creationId xmlns="" xmlns:a16="http://schemas.microsoft.com/office/drawing/2014/main" id="{0DBCA3F9-EE51-7D89-F2CD-FB244093C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008" y="3652973"/>
            <a:ext cx="1495519" cy="2962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657D55-B3E9-20D3-00DB-4BA39E9837B9}"/>
              </a:ext>
            </a:extLst>
          </p:cNvPr>
          <p:cNvSpPr/>
          <p:nvPr/>
        </p:nvSpPr>
        <p:spPr>
          <a:xfrm>
            <a:off x="0" y="6254839"/>
            <a:ext cx="12241213" cy="585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>
                <a:ea typeface="+mn-lt"/>
                <a:cs typeface="+mn-lt"/>
              </a:rPr>
              <a:t>https://cnr-strep.fr/index.php/infections-a-streptocoque/infection-a-streptocoque-du-groupe-a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405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ED093A-1A09-5F60-96AB-53661ED55BE6}"/>
              </a:ext>
            </a:extLst>
          </p:cNvPr>
          <p:cNvSpPr txBox="1"/>
          <p:nvPr/>
        </p:nvSpPr>
        <p:spPr>
          <a:xfrm>
            <a:off x="411426" y="1108777"/>
            <a:ext cx="1133317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err="1">
                <a:ea typeface="+mn-lt"/>
                <a:cs typeface="+mn-lt"/>
              </a:rPr>
              <a:t>pharyngé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5% des </a:t>
            </a:r>
            <a:r>
              <a:rPr lang="en-US" sz="2000" err="1">
                <a:ea typeface="+mn-lt"/>
                <a:cs typeface="+mn-lt"/>
              </a:rPr>
              <a:t>adultes</a:t>
            </a:r>
            <a:r>
              <a:rPr lang="en-US" sz="2000">
                <a:ea typeface="+mn-lt"/>
                <a:cs typeface="+mn-lt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&gt;20% des enfants </a:t>
            </a:r>
            <a:r>
              <a:rPr lang="en-US" sz="2000" err="1">
                <a:ea typeface="+mn-lt"/>
                <a:cs typeface="+mn-lt"/>
              </a:rPr>
              <a:t>d’âge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scolaire</a:t>
            </a:r>
            <a:r>
              <a:rPr lang="en-US" sz="2000">
                <a:ea typeface="+mn-lt"/>
                <a:cs typeface="+mn-lt"/>
              </a:rPr>
              <a:t> (</a:t>
            </a:r>
            <a:r>
              <a:rPr lang="en-US" sz="2000" err="1">
                <a:ea typeface="+mn-lt"/>
                <a:cs typeface="+mn-lt"/>
              </a:rPr>
              <a:t>jusqu'à</a:t>
            </a:r>
            <a:r>
              <a:rPr lang="en-US" sz="2000">
                <a:ea typeface="+mn-lt"/>
                <a:cs typeface="+mn-lt"/>
              </a:rPr>
              <a:t> 40%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d'épidémie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d'angine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ou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scarlatine</a:t>
            </a:r>
            <a:r>
              <a:rPr lang="en-US" sz="200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25% des </a:t>
            </a:r>
            <a:r>
              <a:rPr lang="en-US" sz="2000" err="1">
                <a:ea typeface="+mn-lt"/>
                <a:cs typeface="+mn-lt"/>
              </a:rPr>
              <a:t>personnes</a:t>
            </a:r>
            <a:r>
              <a:rPr lang="en-US" sz="2000">
                <a:ea typeface="+mn-lt"/>
                <a:cs typeface="+mn-lt"/>
              </a:rPr>
              <a:t> vivant dans </a:t>
            </a:r>
            <a:r>
              <a:rPr lang="en-US" sz="2000" err="1">
                <a:ea typeface="+mn-lt"/>
                <a:cs typeface="+mn-lt"/>
              </a:rPr>
              <a:t>l’entourage</a:t>
            </a:r>
            <a:r>
              <a:rPr lang="en-US" sz="2000">
                <a:ea typeface="+mn-lt"/>
                <a:cs typeface="+mn-lt"/>
              </a:rPr>
              <a:t> d’un </a:t>
            </a:r>
            <a:r>
              <a:rPr lang="en-US" sz="2000" err="1">
                <a:ea typeface="+mn-lt"/>
                <a:cs typeface="+mn-lt"/>
              </a:rPr>
              <a:t>malade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atteint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d’une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angine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aiguë</a:t>
            </a:r>
            <a:r>
              <a:rPr lang="en-US" sz="2000">
                <a:ea typeface="+mn-lt"/>
                <a:cs typeface="+mn-lt"/>
              </a:rPr>
              <a:t> (portage </a:t>
            </a:r>
            <a:r>
              <a:rPr lang="en-US" sz="2000" err="1">
                <a:ea typeface="+mn-lt"/>
                <a:cs typeface="+mn-lt"/>
              </a:rPr>
              <a:t>transitoire</a:t>
            </a:r>
            <a:r>
              <a:rPr lang="en-US" sz="2000">
                <a:ea typeface="+mn-lt"/>
                <a:cs typeface="+mn-lt"/>
              </a:rPr>
              <a:t>) </a:t>
            </a:r>
            <a:r>
              <a:rPr lang="en-US" sz="2000" err="1">
                <a:ea typeface="+mn-lt"/>
                <a:cs typeface="+mn-lt"/>
              </a:rPr>
              <a:t>ou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d'une</a:t>
            </a:r>
            <a:r>
              <a:rPr lang="en-US" sz="2000">
                <a:ea typeface="+mn-lt"/>
                <a:cs typeface="+mn-lt"/>
              </a:rPr>
              <a:t> infection invasive</a:t>
            </a:r>
          </a:p>
          <a:p>
            <a:pPr marL="742950" lvl="1" indent="-285750">
              <a:buFont typeface="Arial"/>
              <a:buChar char="•"/>
            </a:pPr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err="1">
                <a:ea typeface="+mn-lt"/>
                <a:cs typeface="+mn-lt"/>
              </a:rPr>
              <a:t>cutané</a:t>
            </a:r>
            <a:r>
              <a:rPr lang="en-US" sz="2000" b="1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&lt;1% des </a:t>
            </a:r>
            <a:r>
              <a:rPr lang="en-US" sz="2000" err="1">
                <a:ea typeface="+mn-lt"/>
                <a:cs typeface="+mn-lt"/>
              </a:rPr>
              <a:t>adultes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sains</a:t>
            </a:r>
            <a:r>
              <a:rPr lang="en-US" sz="2000">
                <a:ea typeface="+mn-lt"/>
                <a:cs typeface="+mn-lt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plus </a:t>
            </a:r>
            <a:r>
              <a:rPr lang="en-US" sz="2000" err="1">
                <a:ea typeface="+mn-lt"/>
                <a:cs typeface="+mn-lt"/>
              </a:rPr>
              <a:t>élevée</a:t>
            </a:r>
            <a:r>
              <a:rPr lang="en-US" sz="2000">
                <a:ea typeface="+mn-lt"/>
                <a:cs typeface="+mn-lt"/>
              </a:rPr>
              <a:t> chez les nouveau-</a:t>
            </a:r>
            <a:r>
              <a:rPr lang="en-US" sz="2000" err="1">
                <a:ea typeface="+mn-lt"/>
                <a:cs typeface="+mn-lt"/>
              </a:rPr>
              <a:t>nés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maternité</a:t>
            </a:r>
            <a:r>
              <a:rPr lang="en-US" sz="2000">
                <a:ea typeface="+mn-lt"/>
                <a:cs typeface="+mn-lt"/>
              </a:rPr>
              <a:t> et chez les enfants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d'épidémie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d'impétigo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cs typeface="Calibri"/>
            </a:endParaRPr>
          </a:p>
          <a:p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vaginal </a:t>
            </a:r>
            <a:r>
              <a:rPr lang="en-US" sz="2000">
                <a:ea typeface="+mn-lt"/>
                <a:cs typeface="+mn-lt"/>
              </a:rPr>
              <a:t>&lt;à 1%</a:t>
            </a:r>
          </a:p>
          <a:p>
            <a:pPr marL="285750" indent="-285750">
              <a:buFont typeface="Arial"/>
              <a:buChar char="•"/>
            </a:pPr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digestif 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&lt;2% des </a:t>
            </a:r>
            <a:r>
              <a:rPr lang="en-US" sz="2000" err="1">
                <a:ea typeface="+mn-lt"/>
                <a:cs typeface="+mn-lt"/>
              </a:rPr>
              <a:t>selles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sujets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sains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témoignant</a:t>
            </a:r>
            <a:r>
              <a:rPr lang="en-US" sz="2000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err="1">
                <a:ea typeface="+mn-lt"/>
                <a:cs typeface="+mn-lt"/>
              </a:rPr>
              <a:t>Jusqu'à</a:t>
            </a:r>
            <a:r>
              <a:rPr lang="en-US" sz="2000">
                <a:ea typeface="+mn-lt"/>
                <a:cs typeface="+mn-lt"/>
              </a:rPr>
              <a:t> 20%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cas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pharyngite</a:t>
            </a:r>
            <a:endParaRPr lang="en-US" sz="2000" err="1">
              <a:cs typeface="Calibri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1317C4C6-8DB4-43F6-30BB-5B0C1FE276F2}"/>
              </a:ext>
            </a:extLst>
          </p:cNvPr>
          <p:cNvSpPr txBox="1">
            <a:spLocks/>
          </p:cNvSpPr>
          <p:nvPr/>
        </p:nvSpPr>
        <p:spPr>
          <a:xfrm>
            <a:off x="0" y="10058"/>
            <a:ext cx="12241213" cy="83734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rgbClr val="FFFFFF"/>
                </a:solidFill>
              </a:rPr>
              <a:t>Portage asymptomatique </a:t>
            </a:r>
            <a:endParaRPr lang="fr-FR" sz="3200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7986C4-724B-BA61-519B-02875E67A96E}"/>
              </a:ext>
            </a:extLst>
          </p:cNvPr>
          <p:cNvSpPr txBox="1"/>
          <p:nvPr/>
        </p:nvSpPr>
        <p:spPr>
          <a:xfrm>
            <a:off x="6820031" y="5117388"/>
            <a:ext cx="4761293" cy="461665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cs typeface="Calibri"/>
              </a:rPr>
              <a:t>Portage (</a:t>
            </a:r>
            <a:r>
              <a:rPr lang="en-US" sz="2400" b="1" err="1">
                <a:solidFill>
                  <a:srgbClr val="FF0000"/>
                </a:solidFill>
                <a:cs typeface="Calibri"/>
              </a:rPr>
              <a:t>colonisation</a:t>
            </a:r>
            <a:r>
              <a:rPr lang="en-US" sz="2400" b="1">
                <a:solidFill>
                  <a:srgbClr val="FF0000"/>
                </a:solidFill>
                <a:cs typeface="Calibri"/>
              </a:rPr>
              <a:t>) =&gt; infection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44074DB2-8923-AB59-FDFA-236F29673DFC}"/>
              </a:ext>
            </a:extLst>
          </p:cNvPr>
          <p:cNvSpPr txBox="1">
            <a:spLocks/>
          </p:cNvSpPr>
          <p:nvPr/>
        </p:nvSpPr>
        <p:spPr>
          <a:xfrm>
            <a:off x="-2972" y="-904"/>
            <a:ext cx="12247583" cy="98607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rgbClr val="002060"/>
                </a:solidFill>
                <a:ea typeface="+mj-lt"/>
                <a:cs typeface="+mj-lt"/>
              </a:rPr>
              <a:t>Infections </a:t>
            </a:r>
            <a:r>
              <a:rPr lang="en-US" b="1" err="1">
                <a:solidFill>
                  <a:srgbClr val="002060"/>
                </a:solidFill>
                <a:ea typeface="+mj-lt"/>
                <a:cs typeface="+mj-lt"/>
              </a:rPr>
              <a:t>suppurées</a:t>
            </a:r>
            <a:r>
              <a:rPr lang="en-US" b="1">
                <a:solidFill>
                  <a:srgbClr val="002060"/>
                </a:solidFill>
                <a:cs typeface="Calibri"/>
              </a:rPr>
              <a:t> </a:t>
            </a:r>
            <a:r>
              <a:rPr lang="en-US" b="1" err="1">
                <a:solidFill>
                  <a:srgbClr val="002060"/>
                </a:solidFill>
                <a:ea typeface="+mj-lt"/>
                <a:cs typeface="+mj-lt"/>
              </a:rPr>
              <a:t>focales</a:t>
            </a:r>
            <a:r>
              <a:rPr lang="en-US" b="1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en-US" b="1" err="1">
                <a:solidFill>
                  <a:srgbClr val="002060"/>
                </a:solidFill>
                <a:ea typeface="+mj-lt"/>
                <a:cs typeface="+mj-lt"/>
              </a:rPr>
              <a:t>superficielles</a:t>
            </a:r>
            <a:endParaRPr lang="en-US" err="1">
              <a:solidFill>
                <a:srgbClr val="002060"/>
              </a:solidFill>
              <a:ea typeface="+mj-lt"/>
              <a:cs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035F504F-F1DF-A4AC-69E8-662328DCA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14" y="1596126"/>
            <a:ext cx="6489118" cy="4514439"/>
          </a:xfrm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err="1">
                <a:solidFill>
                  <a:srgbClr val="FF0000"/>
                </a:solidFill>
                <a:cs typeface="Calibri"/>
              </a:rPr>
              <a:t>Pharyngites</a:t>
            </a:r>
            <a:r>
              <a:rPr lang="en-US" b="1">
                <a:solidFill>
                  <a:srgbClr val="FF0000"/>
                </a:solidFill>
                <a:cs typeface="Calibri"/>
              </a:rPr>
              <a:t>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ou</a:t>
            </a:r>
            <a:r>
              <a:rPr lang="en-US" b="1">
                <a:solidFill>
                  <a:srgbClr val="FF0000"/>
                </a:solidFill>
                <a:cs typeface="Calibri"/>
              </a:rPr>
              <a:t>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angines</a:t>
            </a:r>
            <a:endParaRPr lang="en-US" b="1">
              <a:solidFill>
                <a:srgbClr val="FF0000"/>
              </a:solidFill>
              <a:cs typeface="Calibri"/>
            </a:endParaRPr>
          </a:p>
          <a:p>
            <a:pPr marL="914400" lvl="2" indent="0">
              <a:buNone/>
            </a:pPr>
            <a:r>
              <a:rPr lang="en-US">
                <a:solidFill>
                  <a:srgbClr val="000000"/>
                </a:solidFill>
                <a:cs typeface="Calibri"/>
              </a:rPr>
              <a:t>(</a:t>
            </a:r>
            <a:r>
              <a:rPr lang="en-US" err="1">
                <a:solidFill>
                  <a:srgbClr val="000000"/>
                </a:solidFill>
                <a:cs typeface="Calibri"/>
              </a:rPr>
              <a:t>jeunes</a:t>
            </a:r>
            <a:r>
              <a:rPr lang="en-US">
                <a:solidFill>
                  <a:srgbClr val="000000"/>
                </a:solidFill>
                <a:cs typeface="Calibri"/>
              </a:rPr>
              <a:t> enfants, adolescents, </a:t>
            </a:r>
            <a:r>
              <a:rPr lang="en-US" err="1">
                <a:solidFill>
                  <a:srgbClr val="000000"/>
                </a:solidFill>
                <a:cs typeface="Calibri"/>
              </a:rPr>
              <a:t>jeunes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adultes</a:t>
            </a:r>
            <a:r>
              <a:rPr lang="en-US">
                <a:solidFill>
                  <a:srgbClr val="000000"/>
                </a:solidFill>
                <a:cs typeface="Calibri"/>
              </a:rPr>
              <a:t>)</a:t>
            </a:r>
          </a:p>
          <a:p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Sinusites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err="1">
                <a:solidFill>
                  <a:srgbClr val="000000"/>
                </a:solidFill>
                <a:cs typeface="Calibri"/>
              </a:rPr>
              <a:t>Otites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moyennes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aigues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err="1">
                <a:solidFill>
                  <a:srgbClr val="00B050"/>
                </a:solidFill>
                <a:cs typeface="Calibri"/>
              </a:rPr>
              <a:t>Scarlatine</a:t>
            </a:r>
            <a:r>
              <a:rPr lang="en-US">
                <a:solidFill>
                  <a:srgbClr val="000000"/>
                </a:solidFill>
                <a:cs typeface="Calibri"/>
              </a:rPr>
              <a:t> (</a:t>
            </a:r>
            <a:r>
              <a:rPr lang="en-US" err="1">
                <a:solidFill>
                  <a:srgbClr val="000000"/>
                </a:solidFill>
                <a:cs typeface="Calibri"/>
              </a:rPr>
              <a:t>angine</a:t>
            </a:r>
            <a:r>
              <a:rPr lang="en-US">
                <a:solidFill>
                  <a:srgbClr val="000000"/>
                </a:solidFill>
                <a:cs typeface="Calibri"/>
              </a:rPr>
              <a:t> + </a:t>
            </a:r>
            <a:r>
              <a:rPr lang="en-US" err="1">
                <a:solidFill>
                  <a:srgbClr val="000000"/>
                </a:solidFill>
                <a:cs typeface="Calibri"/>
              </a:rPr>
              <a:t>éruption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cutanée</a:t>
            </a:r>
            <a:r>
              <a:rPr lang="en-US">
                <a:solidFill>
                  <a:srgbClr val="000000"/>
                </a:solidFill>
                <a:cs typeface="Calibri"/>
              </a:rPr>
              <a:t>)</a:t>
            </a:r>
          </a:p>
          <a:p>
            <a:r>
              <a:rPr lang="en-US" b="1">
                <a:solidFill>
                  <a:srgbClr val="000000"/>
                </a:solidFill>
                <a:cs typeface="Calibri"/>
              </a:rPr>
              <a:t>Infections </a:t>
            </a:r>
            <a:r>
              <a:rPr lang="en-US" b="1" err="1">
                <a:solidFill>
                  <a:srgbClr val="000000"/>
                </a:solidFill>
                <a:cs typeface="Calibri"/>
              </a:rPr>
              <a:t>cutanées</a:t>
            </a:r>
            <a:endParaRPr lang="en-US" b="1">
              <a:solidFill>
                <a:srgbClr val="000000"/>
              </a:solidFill>
              <a:cs typeface="Calibri"/>
            </a:endParaRPr>
          </a:p>
          <a:p>
            <a:pPr lvl="2"/>
            <a:r>
              <a:rPr lang="en-US" b="1">
                <a:solidFill>
                  <a:srgbClr val="00B0F0"/>
                </a:solidFill>
                <a:cs typeface="Calibri"/>
              </a:rPr>
              <a:t>Impetigo</a:t>
            </a:r>
            <a:r>
              <a:rPr lang="en-US">
                <a:solidFill>
                  <a:srgbClr val="000000"/>
                </a:solidFill>
                <a:cs typeface="Calibri"/>
              </a:rPr>
              <a:t> (</a:t>
            </a:r>
            <a:r>
              <a:rPr lang="en-US" err="1">
                <a:solidFill>
                  <a:srgbClr val="000000"/>
                </a:solidFill>
                <a:cs typeface="Calibri"/>
              </a:rPr>
              <a:t>pyodermite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superficielle</a:t>
            </a:r>
            <a:r>
              <a:rPr lang="en-US">
                <a:solidFill>
                  <a:srgbClr val="000000"/>
                </a:solidFill>
                <a:cs typeface="Calibri"/>
              </a:rPr>
              <a:t>)</a:t>
            </a:r>
          </a:p>
          <a:p>
            <a:pPr lvl="2"/>
            <a:r>
              <a:rPr lang="en-US" err="1">
                <a:solidFill>
                  <a:srgbClr val="000000"/>
                </a:solidFill>
                <a:cs typeface="Calibri"/>
              </a:rPr>
              <a:t>Surinfection</a:t>
            </a:r>
            <a:r>
              <a:rPr lang="en-US">
                <a:solidFill>
                  <a:srgbClr val="000000"/>
                </a:solidFill>
                <a:cs typeface="Calibri"/>
              </a:rPr>
              <a:t> de </a:t>
            </a:r>
            <a:r>
              <a:rPr lang="en-US" err="1">
                <a:solidFill>
                  <a:srgbClr val="000000"/>
                </a:solidFill>
                <a:cs typeface="Calibri"/>
              </a:rPr>
              <a:t>plaie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err="1">
                <a:solidFill>
                  <a:srgbClr val="000000"/>
                </a:solidFill>
                <a:cs typeface="Calibri"/>
              </a:rPr>
              <a:t>Vulvo-vaginites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err="1">
                <a:solidFill>
                  <a:srgbClr val="000000"/>
                </a:solidFill>
                <a:cs typeface="Calibri"/>
              </a:rPr>
              <a:t>Conjonctivites</a:t>
            </a:r>
            <a:r>
              <a:rPr lang="en-US">
                <a:solidFill>
                  <a:srgbClr val="000000"/>
                </a:solidFill>
                <a:cs typeface="Calibri"/>
              </a:rPr>
              <a:t> </a:t>
            </a:r>
          </a:p>
          <a:p>
            <a:endParaRPr lang="en-US">
              <a:solidFill>
                <a:srgbClr val="000000"/>
              </a:solidFill>
              <a:cs typeface="Calibri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22FEBE53-958B-8F85-9C4C-4B6FF8294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" r="1" b="3008"/>
          <a:stretch/>
        </p:blipFill>
        <p:spPr>
          <a:xfrm>
            <a:off x="6702200" y="1176428"/>
            <a:ext cx="2001621" cy="224423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0AE5115-310D-0AD0-12D2-E840154EC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30" t="152" r="13671" b="229"/>
          <a:stretch/>
        </p:blipFill>
        <p:spPr>
          <a:xfrm>
            <a:off x="6698654" y="3821865"/>
            <a:ext cx="2008640" cy="256548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259A4F-AD80-79AF-ED25-53BD05742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45" r="9817" b="380"/>
          <a:stretch/>
        </p:blipFill>
        <p:spPr>
          <a:xfrm>
            <a:off x="8929512" y="2301780"/>
            <a:ext cx="3021502" cy="256070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468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C3B9E-7E7C-9EE8-2D02-F384148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7" y="37133"/>
            <a:ext cx="12248792" cy="997974"/>
          </a:xfrm>
          <a:solidFill>
            <a:srgbClr val="FF0000"/>
          </a:solidFill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FFFF"/>
                </a:solidFill>
                <a:cs typeface="Calibri"/>
              </a:rPr>
              <a:t>Infections </a:t>
            </a:r>
            <a:r>
              <a:rPr lang="en-US" b="1" err="1">
                <a:solidFill>
                  <a:srgbClr val="FFFFFF"/>
                </a:solidFill>
                <a:ea typeface="+mj-lt"/>
                <a:cs typeface="+mj-lt"/>
              </a:rPr>
              <a:t>suppurées</a:t>
            </a:r>
            <a:r>
              <a:rPr lang="en-US" b="1">
                <a:solidFill>
                  <a:srgbClr val="FFFFFF"/>
                </a:solidFill>
                <a:cs typeface="Calibri"/>
              </a:rPr>
              <a:t> invasives</a:t>
            </a:r>
            <a:endParaRPr lang="en-US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C3EF5E-6536-0246-07A6-A8028CA3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45" y="1258929"/>
            <a:ext cx="7378837" cy="546188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</a:rPr>
              <a:t>Infections </a:t>
            </a:r>
            <a:r>
              <a:rPr lang="en-US" err="1">
                <a:ea typeface="+mn-lt"/>
                <a:cs typeface="+mn-lt"/>
              </a:rPr>
              <a:t>dont</a:t>
            </a:r>
            <a:r>
              <a:rPr lang="en-US">
                <a:ea typeface="+mn-lt"/>
                <a:cs typeface="+mn-lt"/>
              </a:rPr>
              <a:t> le </a:t>
            </a:r>
            <a:r>
              <a:rPr lang="en-US" err="1">
                <a:ea typeface="+mn-lt"/>
                <a:cs typeface="+mn-lt"/>
              </a:rPr>
              <a:t>caractère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invasif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montré</a:t>
            </a:r>
            <a:r>
              <a:rPr lang="en-US">
                <a:ea typeface="+mn-lt"/>
                <a:cs typeface="+mn-lt"/>
              </a:rPr>
              <a:t> par la </a:t>
            </a:r>
            <a:r>
              <a:rPr lang="en-US" err="1">
                <a:ea typeface="+mn-lt"/>
                <a:cs typeface="+mn-lt"/>
              </a:rPr>
              <a:t>présence</a:t>
            </a:r>
            <a:r>
              <a:rPr lang="en-US">
                <a:ea typeface="+mn-lt"/>
                <a:cs typeface="+mn-lt"/>
              </a:rPr>
              <a:t> de SPY dans le sang, LCR, </a:t>
            </a:r>
            <a:r>
              <a:rPr lang="en-US" err="1">
                <a:ea typeface="+mn-lt"/>
                <a:cs typeface="+mn-lt"/>
              </a:rPr>
              <a:t>poumon</a:t>
            </a:r>
            <a:r>
              <a:rPr lang="en-US">
                <a:ea typeface="+mn-lt"/>
                <a:cs typeface="+mn-lt"/>
              </a:rPr>
              <a:t>, articulation, </a:t>
            </a:r>
            <a:r>
              <a:rPr lang="en-US" err="1">
                <a:ea typeface="+mn-lt"/>
                <a:cs typeface="+mn-lt"/>
              </a:rPr>
              <a:t>endocarde</a:t>
            </a:r>
            <a:endParaRPr lang="en-US" err="1"/>
          </a:p>
          <a:p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Erysipèle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(</a:t>
            </a:r>
            <a:r>
              <a:rPr lang="en-US" err="1">
                <a:ea typeface="+mn-lt"/>
                <a:cs typeface="+mn-lt"/>
              </a:rPr>
              <a:t>sujets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âgés</a:t>
            </a:r>
            <a:r>
              <a:rPr lang="en-US">
                <a:ea typeface="+mn-lt"/>
                <a:cs typeface="+mn-lt"/>
              </a:rPr>
              <a:t>; )</a:t>
            </a:r>
            <a:endParaRPr lang="en-US">
              <a:cs typeface="Calibri"/>
            </a:endParaRPr>
          </a:p>
          <a:p>
            <a:r>
              <a:rPr lang="en-US" b="1">
                <a:solidFill>
                  <a:srgbClr val="00B050"/>
                </a:solidFill>
                <a:ea typeface="+mn-lt"/>
                <a:cs typeface="+mn-lt"/>
              </a:rPr>
              <a:t>Dermo-</a:t>
            </a:r>
            <a:r>
              <a:rPr lang="en-US" b="1" err="1">
                <a:solidFill>
                  <a:srgbClr val="00B050"/>
                </a:solidFill>
                <a:ea typeface="+mn-lt"/>
                <a:cs typeface="+mn-lt"/>
              </a:rPr>
              <a:t>hypodermite</a:t>
            </a:r>
            <a:r>
              <a:rPr lang="en-US" b="1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00B050"/>
                </a:solidFill>
                <a:ea typeface="+mn-lt"/>
                <a:cs typeface="+mn-lt"/>
              </a:rPr>
              <a:t>nécrosante</a:t>
            </a:r>
            <a:r>
              <a:rPr lang="en-US">
                <a:ea typeface="+mn-lt"/>
                <a:cs typeface="+mn-lt"/>
              </a:rPr>
              <a:t> (excision </a:t>
            </a:r>
            <a:r>
              <a:rPr lang="en-US" err="1">
                <a:ea typeface="+mn-lt"/>
                <a:cs typeface="+mn-lt"/>
              </a:rPr>
              <a:t>chirurgicale</a:t>
            </a:r>
            <a:r>
              <a:rPr lang="en-US">
                <a:ea typeface="+mn-lt"/>
                <a:cs typeface="+mn-lt"/>
              </a:rPr>
              <a:t> des </a:t>
            </a:r>
            <a:r>
              <a:rPr lang="en-US" err="1">
                <a:ea typeface="+mn-lt"/>
                <a:cs typeface="+mn-lt"/>
              </a:rPr>
              <a:t>tissus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nécrosés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ou</a:t>
            </a:r>
            <a:r>
              <a:rPr lang="en-US">
                <a:ea typeface="+mn-lt"/>
                <a:cs typeface="+mn-lt"/>
              </a:rPr>
              <a:t> amputation </a:t>
            </a:r>
            <a:r>
              <a:rPr lang="en-US" err="1">
                <a:ea typeface="+mn-lt"/>
                <a:cs typeface="+mn-lt"/>
              </a:rPr>
              <a:t>si</a:t>
            </a:r>
            <a:r>
              <a:rPr lang="en-US">
                <a:ea typeface="+mn-lt"/>
                <a:cs typeface="+mn-lt"/>
              </a:rPr>
              <a:t> extension +++)</a:t>
            </a:r>
          </a:p>
          <a:p>
            <a:r>
              <a:rPr lang="en-US" b="1" err="1">
                <a:ea typeface="+mn-lt"/>
                <a:cs typeface="+mn-lt"/>
              </a:rPr>
              <a:t>Autres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septicémies</a:t>
            </a:r>
            <a:r>
              <a:rPr lang="en-US" b="1">
                <a:ea typeface="+mn-lt"/>
                <a:cs typeface="+mn-lt"/>
              </a:rPr>
              <a:t> </a:t>
            </a:r>
          </a:p>
          <a:p>
            <a:pPr lvl="1"/>
            <a:r>
              <a:rPr lang="en-US" err="1">
                <a:ea typeface="+mn-lt"/>
                <a:cs typeface="+mn-lt"/>
              </a:rPr>
              <a:t>d'origine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pulmonaire</a:t>
            </a:r>
            <a:r>
              <a:rPr lang="en-US">
                <a:ea typeface="+mn-lt"/>
                <a:cs typeface="+mn-lt"/>
              </a:rPr>
              <a:t> : </a:t>
            </a:r>
            <a:r>
              <a:rPr lang="en-US" err="1">
                <a:ea typeface="+mn-lt"/>
                <a:cs typeface="+mn-lt"/>
              </a:rPr>
              <a:t>pneumopathie</a:t>
            </a:r>
            <a:r>
              <a:rPr lang="en-US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pleurésie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purulente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err="1">
                <a:ea typeface="+mn-lt"/>
                <a:cs typeface="+mn-lt"/>
              </a:rPr>
              <a:t>d'origine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génital</a:t>
            </a:r>
            <a:r>
              <a:rPr lang="en-US">
                <a:ea typeface="+mn-lt"/>
                <a:cs typeface="+mn-lt"/>
              </a:rPr>
              <a:t> : </a:t>
            </a:r>
            <a:r>
              <a:rPr lang="en-US" err="1">
                <a:ea typeface="+mn-lt"/>
                <a:cs typeface="+mn-lt"/>
              </a:rPr>
              <a:t>fièvre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puerpérale</a:t>
            </a:r>
            <a:r>
              <a:rPr lang="en-US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endomètrite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sans </a:t>
            </a:r>
            <a:r>
              <a:rPr lang="en-US" err="1">
                <a:ea typeface="+mn-lt"/>
                <a:cs typeface="+mn-lt"/>
              </a:rPr>
              <a:t>porte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d'entrée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retrouvée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avec / sans syndrome de choc </a:t>
            </a:r>
            <a:r>
              <a:rPr lang="en-US" err="1">
                <a:ea typeface="+mn-lt"/>
                <a:cs typeface="+mn-lt"/>
              </a:rPr>
              <a:t>toxique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streptococcique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souches</a:t>
            </a:r>
            <a:r>
              <a:rPr lang="en-US">
                <a:ea typeface="+mn-lt"/>
                <a:cs typeface="+mn-lt"/>
              </a:rPr>
              <a:t> tox+)</a:t>
            </a:r>
          </a:p>
          <a:p>
            <a:r>
              <a:rPr lang="en-US" err="1">
                <a:ea typeface="+mn-lt"/>
                <a:cs typeface="+mn-lt"/>
              </a:rPr>
              <a:t>Arthrite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septique</a:t>
            </a:r>
            <a:r>
              <a:rPr lang="en-US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ostéomyélite</a:t>
            </a:r>
            <a:endParaRPr lang="en-US" err="1"/>
          </a:p>
          <a:p>
            <a:r>
              <a:rPr lang="en-US" err="1">
                <a:ea typeface="+mn-lt"/>
                <a:cs typeface="+mn-lt"/>
              </a:rPr>
              <a:t>Méningite</a:t>
            </a:r>
            <a:endParaRPr lang="en-US" err="1"/>
          </a:p>
          <a:p>
            <a:r>
              <a:rPr lang="en-US" err="1">
                <a:ea typeface="+mn-lt"/>
                <a:cs typeface="+mn-lt"/>
              </a:rPr>
              <a:t>Péritonite</a:t>
            </a:r>
            <a:endParaRPr lang="en-US" err="1"/>
          </a:p>
          <a:p>
            <a:r>
              <a:rPr lang="en-US" err="1">
                <a:ea typeface="+mn-lt"/>
                <a:cs typeface="+mn-lt"/>
              </a:rPr>
              <a:t>Endocardite</a:t>
            </a:r>
            <a:endParaRPr lang="en-US" err="1"/>
          </a:p>
          <a:p>
            <a:r>
              <a:rPr lang="en-US" err="1">
                <a:ea typeface="+mn-lt"/>
                <a:cs typeface="+mn-lt"/>
              </a:rPr>
              <a:t>Autres</a:t>
            </a:r>
            <a:r>
              <a:rPr lang="en-US">
                <a:ea typeface="+mn-lt"/>
                <a:cs typeface="+mn-lt"/>
              </a:rPr>
              <a:t> suppurations profondes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C3838071-415C-C9A8-F080-D90E0506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424" y="1179813"/>
            <a:ext cx="2680704" cy="23993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CEBB7A3-DBC3-C357-8BA5-C202519AE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4" t="1002" r="9486"/>
          <a:stretch/>
        </p:blipFill>
        <p:spPr>
          <a:xfrm rot="16200000">
            <a:off x="8451439" y="3871205"/>
            <a:ext cx="2743762" cy="263557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222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6B3974F0-EF7F-8B43-91F5-A50A5B07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37" y="1053308"/>
            <a:ext cx="6026843" cy="5135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9DA602-2A62-E5EE-2233-6C46FB45C926}"/>
              </a:ext>
            </a:extLst>
          </p:cNvPr>
          <p:cNvSpPr txBox="1"/>
          <p:nvPr/>
        </p:nvSpPr>
        <p:spPr>
          <a:xfrm>
            <a:off x="6709884" y="994774"/>
            <a:ext cx="518168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67 </a:t>
            </a:r>
            <a:r>
              <a:rPr lang="en-US" b="1" err="1">
                <a:cs typeface="Calibri"/>
              </a:rPr>
              <a:t>cas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dont</a:t>
            </a:r>
            <a:r>
              <a:rPr lang="en-US" b="1">
                <a:cs typeface="Calibri"/>
              </a:rPr>
              <a:t> 9 clusters (2-5 </a:t>
            </a:r>
            <a:r>
              <a:rPr lang="en-US" b="1" err="1">
                <a:cs typeface="Calibri"/>
              </a:rPr>
              <a:t>cas</a:t>
            </a:r>
            <a:r>
              <a:rPr lang="en-US" b="1">
                <a:cs typeface="Calibri"/>
              </a:rPr>
              <a:t>; </a:t>
            </a:r>
            <a:r>
              <a:rPr lang="en-US" b="1" err="1">
                <a:cs typeface="Calibri"/>
              </a:rPr>
              <a:t>médiane</a:t>
            </a:r>
            <a:r>
              <a:rPr lang="en-US" b="1">
                <a:cs typeface="Calibri"/>
              </a:rPr>
              <a:t> 2)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Distribution / lieu de </a:t>
            </a:r>
            <a:r>
              <a:rPr lang="en-US" err="1">
                <a:cs typeface="Calibri"/>
              </a:rPr>
              <a:t>détection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err="1">
                <a:cs typeface="Calibri"/>
              </a:rPr>
              <a:t>Gynéco-obstétrique</a:t>
            </a:r>
            <a:r>
              <a:rPr lang="en-US" b="1">
                <a:cs typeface="Calibri"/>
              </a:rPr>
              <a:t> (32)</a:t>
            </a:r>
          </a:p>
          <a:p>
            <a:pPr marL="285750" indent="-285750">
              <a:buFont typeface="Arial"/>
              <a:buChar char="•"/>
            </a:pPr>
            <a:r>
              <a:rPr lang="en-US" b="1" err="1">
                <a:cs typeface="Calibri"/>
              </a:rPr>
              <a:t>Chirurgie</a:t>
            </a:r>
            <a:r>
              <a:rPr lang="en-US" b="1">
                <a:cs typeface="Calibri"/>
              </a:rPr>
              <a:t> (11)</a:t>
            </a:r>
          </a:p>
          <a:p>
            <a:pPr marL="285750" indent="-285750">
              <a:buFont typeface="Arial"/>
              <a:buChar char="•"/>
            </a:pPr>
            <a:r>
              <a:rPr lang="en-US" b="1" err="1">
                <a:cs typeface="Calibri"/>
              </a:rPr>
              <a:t>Médecine</a:t>
            </a:r>
            <a:r>
              <a:rPr lang="en-US" b="1">
                <a:cs typeface="Calibri"/>
              </a:rPr>
              <a:t> (8)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Réanimation</a:t>
            </a:r>
            <a:r>
              <a:rPr lang="en-US">
                <a:cs typeface="Calibri"/>
              </a:rPr>
              <a:t> (4)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Urgences (4)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Psychiatrie</a:t>
            </a:r>
            <a:r>
              <a:rPr lang="en-US">
                <a:cs typeface="Calibri"/>
              </a:rPr>
              <a:t> (3)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Secteur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pédiatrique</a:t>
            </a:r>
            <a:r>
              <a:rPr lang="en-US">
                <a:cs typeface="Calibri"/>
              </a:rPr>
              <a:t> (2)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Autres</a:t>
            </a:r>
            <a:r>
              <a:rPr lang="en-US">
                <a:cs typeface="Calibri"/>
              </a:rPr>
              <a:t> (3)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Distribution / </a:t>
            </a:r>
            <a:r>
              <a:rPr lang="en-US" err="1">
                <a:cs typeface="Calibri"/>
              </a:rPr>
              <a:t>formes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cliniques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err="1">
                <a:cs typeface="Calibri"/>
              </a:rPr>
              <a:t>Endométrites</a:t>
            </a:r>
            <a:r>
              <a:rPr lang="en-US" b="1">
                <a:cs typeface="Calibri"/>
              </a:rPr>
              <a:t> (23)</a:t>
            </a:r>
          </a:p>
          <a:p>
            <a:pPr marL="285750" indent="-285750">
              <a:buFont typeface="Arial"/>
              <a:buChar char="•"/>
            </a:pPr>
            <a:r>
              <a:rPr lang="en-US" b="1" err="1">
                <a:cs typeface="Calibri"/>
              </a:rPr>
              <a:t>Septicémies</a:t>
            </a:r>
            <a:r>
              <a:rPr lang="en-US" b="1">
                <a:cs typeface="Calibri"/>
              </a:rPr>
              <a:t> (19)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cs typeface="Calibri"/>
              </a:rPr>
              <a:t>ISO (10)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Inf. </a:t>
            </a:r>
            <a:r>
              <a:rPr lang="en-US" err="1">
                <a:cs typeface="Calibri"/>
              </a:rPr>
              <a:t>peau</a:t>
            </a:r>
            <a:r>
              <a:rPr lang="en-US">
                <a:cs typeface="Calibri"/>
              </a:rPr>
              <a:t> et </a:t>
            </a:r>
            <a:r>
              <a:rPr lang="en-US" err="1">
                <a:cs typeface="Calibri"/>
              </a:rPr>
              <a:t>tissus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mous</a:t>
            </a:r>
            <a:r>
              <a:rPr lang="en-US">
                <a:cs typeface="Calibri"/>
              </a:rPr>
              <a:t> (6)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Autres</a:t>
            </a:r>
            <a:r>
              <a:rPr lang="en-US">
                <a:cs typeface="Calibri"/>
              </a:rPr>
              <a:t> (6)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7DDF62C9-442F-CF82-8C41-5B4FBD02D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327" y="1994175"/>
            <a:ext cx="1905000" cy="1447800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="" xmlns:a16="http://schemas.microsoft.com/office/drawing/2014/main" id="{9B9C2394-B5D4-1EFA-71E0-1803898A953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241213" cy="8630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rgbClr val="FFFFFF"/>
                </a:solidFill>
                <a:cs typeface="Calibri"/>
              </a:rPr>
              <a:t>Signalements </a:t>
            </a:r>
            <a:r>
              <a:rPr lang="fr-FR" sz="3200" b="1" err="1">
                <a:solidFill>
                  <a:srgbClr val="FFFFFF"/>
                </a:solidFill>
                <a:cs typeface="Calibri"/>
              </a:rPr>
              <a:t>Esin</a:t>
            </a:r>
            <a:r>
              <a:rPr lang="fr-FR" sz="3200" b="1">
                <a:solidFill>
                  <a:srgbClr val="FFFFFF"/>
                </a:solidFill>
                <a:cs typeface="Calibri"/>
              </a:rPr>
              <a:t> depuis 4 mois en France</a:t>
            </a:r>
          </a:p>
        </p:txBody>
      </p:sp>
    </p:spTree>
    <p:extLst>
      <p:ext uri="{BB962C8B-B14F-4D97-AF65-F5344CB8AC3E}">
        <p14:creationId xmlns:p14="http://schemas.microsoft.com/office/powerpoint/2010/main" val="14770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ADA5648-2F56-C05F-F960-6083C5CDD950}"/>
              </a:ext>
            </a:extLst>
          </p:cNvPr>
          <p:cNvSpPr txBox="1">
            <a:spLocks/>
          </p:cNvSpPr>
          <p:nvPr/>
        </p:nvSpPr>
        <p:spPr>
          <a:xfrm>
            <a:off x="-2972" y="-904"/>
            <a:ext cx="12247583" cy="98607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FF"/>
                </a:solidFill>
                <a:cs typeface="Calibri"/>
              </a:rPr>
              <a:t>La </a:t>
            </a:r>
            <a:r>
              <a:rPr lang="en-US" b="1" err="1">
                <a:solidFill>
                  <a:srgbClr val="FFFFFF"/>
                </a:solidFill>
                <a:cs typeface="Calibri"/>
              </a:rPr>
              <a:t>gravité</a:t>
            </a:r>
            <a:r>
              <a:rPr lang="en-US" b="1">
                <a:solidFill>
                  <a:srgbClr val="FFFFFF"/>
                </a:solidFill>
                <a:cs typeface="Calibri"/>
              </a:rPr>
              <a:t> des infections invasives à </a:t>
            </a:r>
            <a:r>
              <a:rPr lang="en-US" b="1" i="1">
                <a:solidFill>
                  <a:srgbClr val="FFFFFF"/>
                </a:solidFill>
                <a:cs typeface="Calibri"/>
              </a:rPr>
              <a:t>S. pyogenes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039B7C2-78EE-CF62-561D-3C46978E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767" y="1417288"/>
            <a:ext cx="8432564" cy="493227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10FB949-5AB0-A75D-703F-C45171E9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59" y="1086577"/>
            <a:ext cx="4901296" cy="10844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06EB02B-418F-FCB7-74E4-C2DA4C877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33" y="1207765"/>
            <a:ext cx="2906815" cy="498816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Pronostic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b="1" err="1">
                <a:ea typeface="+mn-lt"/>
                <a:cs typeface="+mn-lt"/>
              </a:rPr>
              <a:t>bénin</a:t>
            </a:r>
            <a:r>
              <a:rPr lang="en-US" b="1">
                <a:ea typeface="+mn-lt"/>
                <a:cs typeface="+mn-lt"/>
              </a:rPr>
              <a:t> pour infections non invasives</a:t>
            </a:r>
            <a:r>
              <a:rPr lang="en-US">
                <a:ea typeface="+mn-lt"/>
                <a:cs typeface="+mn-lt"/>
              </a:rPr>
              <a:t>, </a:t>
            </a:r>
          </a:p>
          <a:p>
            <a:r>
              <a:rPr lang="en-US" b="1">
                <a:ea typeface="+mn-lt"/>
                <a:cs typeface="+mn-lt"/>
              </a:rPr>
              <a:t>plus </a:t>
            </a:r>
            <a:r>
              <a:rPr lang="en-US" b="1" err="1">
                <a:ea typeface="+mn-lt"/>
                <a:cs typeface="+mn-lt"/>
              </a:rPr>
              <a:t>sévère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voire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malin</a:t>
            </a:r>
            <a:r>
              <a:rPr lang="en-US" b="1">
                <a:ea typeface="+mn-lt"/>
                <a:cs typeface="+mn-lt"/>
              </a:rPr>
              <a:t> pour les infections profondes</a:t>
            </a:r>
            <a:r>
              <a:rPr lang="en-US">
                <a:ea typeface="+mn-lt"/>
                <a:cs typeface="+mn-lt"/>
              </a:rPr>
              <a:t>,</a:t>
            </a:r>
          </a:p>
          <a:p>
            <a:r>
              <a:rPr lang="en-US" b="1" err="1">
                <a:ea typeface="+mn-lt"/>
                <a:cs typeface="+mn-lt"/>
              </a:rPr>
              <a:t>taux</a:t>
            </a:r>
            <a:r>
              <a:rPr lang="en-US" b="1">
                <a:ea typeface="+mn-lt"/>
                <a:cs typeface="+mn-lt"/>
              </a:rPr>
              <a:t> de </a:t>
            </a:r>
            <a:r>
              <a:rPr lang="en-US" b="1" err="1">
                <a:ea typeface="+mn-lt"/>
                <a:cs typeface="+mn-lt"/>
              </a:rPr>
              <a:t>mortalité</a:t>
            </a:r>
            <a:r>
              <a:rPr lang="en-US" b="1">
                <a:ea typeface="+mn-lt"/>
                <a:cs typeface="+mn-lt"/>
              </a:rPr>
              <a:t> des infections invasives</a:t>
            </a:r>
            <a:r>
              <a:rPr lang="en-US">
                <a:ea typeface="+mn-lt"/>
                <a:cs typeface="+mn-lt"/>
              </a:rPr>
              <a:t> : </a:t>
            </a:r>
          </a:p>
          <a:p>
            <a:pPr lvl="1"/>
            <a:r>
              <a:rPr lang="en-US">
                <a:ea typeface="+mn-lt"/>
                <a:cs typeface="+mn-lt"/>
              </a:rPr>
              <a:t>10 à 16% </a:t>
            </a:r>
            <a:r>
              <a:rPr lang="en-US" err="1">
                <a:ea typeface="+mn-lt"/>
                <a:cs typeface="+mn-lt"/>
              </a:rPr>
              <a:t>toutes</a:t>
            </a:r>
            <a:r>
              <a:rPr lang="en-US">
                <a:ea typeface="+mn-lt"/>
                <a:cs typeface="+mn-lt"/>
              </a:rPr>
              <a:t> pathologies </a:t>
            </a:r>
            <a:r>
              <a:rPr lang="en-US" err="1">
                <a:ea typeface="+mn-lt"/>
                <a:cs typeface="+mn-lt"/>
              </a:rPr>
              <a:t>confondues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&gt;40 %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cas</a:t>
            </a:r>
            <a:r>
              <a:rPr lang="en-US">
                <a:ea typeface="+mn-lt"/>
                <a:cs typeface="+mn-lt"/>
              </a:rPr>
              <a:t> de choc </a:t>
            </a:r>
            <a:r>
              <a:rPr lang="en-US" err="1">
                <a:ea typeface="+mn-lt"/>
                <a:cs typeface="+mn-lt"/>
              </a:rPr>
              <a:t>toxique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streptococcique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20 à 45% pour les dermo-</a:t>
            </a:r>
            <a:r>
              <a:rPr lang="en-US" err="1">
                <a:ea typeface="+mn-lt"/>
                <a:cs typeface="+mn-lt"/>
              </a:rPr>
              <a:t>hypodermites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nécrosantes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lvl="1"/>
            <a:r>
              <a:rPr lang="en-US">
                <a:ea typeface="+mn-lt"/>
                <a:cs typeface="+mn-lt"/>
              </a:rPr>
              <a:t>&gt;50% pour les </a:t>
            </a:r>
            <a:r>
              <a:rPr lang="en-US" err="1">
                <a:ea typeface="+mn-lt"/>
                <a:cs typeface="+mn-lt"/>
              </a:rPr>
              <a:t>méningites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8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2382</Words>
  <Application>Microsoft Office PowerPoint</Application>
  <PresentationFormat>Personnalisé</PresentationFormat>
  <Paragraphs>660</Paragraphs>
  <Slides>32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Actualités CPias</vt:lpstr>
      <vt:lpstr>2 Points abordés</vt:lpstr>
      <vt:lpstr>Streptococcus pyogenes streptocoque du groupe A</vt:lpstr>
      <vt:lpstr>La pathogénicité de S. pyogenes</vt:lpstr>
      <vt:lpstr>Présentation PowerPoint</vt:lpstr>
      <vt:lpstr>Présentation PowerPoint</vt:lpstr>
      <vt:lpstr>Infections suppurées invasives</vt:lpstr>
      <vt:lpstr>Présentation PowerPoint</vt:lpstr>
      <vt:lpstr>Présentation PowerPoint</vt:lpstr>
      <vt:lpstr>Présentation PowerPoint</vt:lpstr>
      <vt:lpstr>Présentation PowerPoint</vt:lpstr>
      <vt:lpstr>La transmission inter-humaine</vt:lpstr>
      <vt:lpstr>Présentation PowerPoint</vt:lpstr>
      <vt:lpstr>Présentation PowerPoint</vt:lpstr>
      <vt:lpstr>Présentation PowerPoint</vt:lpstr>
      <vt:lpstr>Conduite à tenir devant 1 ou +  infections invasives</vt:lpstr>
      <vt:lpstr>Présentation PowerPoint</vt:lpstr>
      <vt:lpstr>Présentation PowerPoint</vt:lpstr>
      <vt:lpstr>Présentation PowerPoint</vt:lpstr>
      <vt:lpstr>Présentation PowerPoint</vt:lpstr>
      <vt:lpstr>2- point COVID-19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Prochaine WEB conférence en fonction de l’actualité</vt:lpstr>
    </vt:vector>
  </TitlesOfParts>
  <Company>CHRU 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DIH31915</dc:creator>
  <cp:lastModifiedBy>DIH51819</cp:lastModifiedBy>
  <cp:revision>6</cp:revision>
  <cp:lastPrinted>2021-10-14T08:45:36Z</cp:lastPrinted>
  <dcterms:created xsi:type="dcterms:W3CDTF">2021-04-12T10:52:50Z</dcterms:created>
  <dcterms:modified xsi:type="dcterms:W3CDTF">2023-04-06T14:50:08Z</dcterms:modified>
</cp:coreProperties>
</file>